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slides/slide75.xml" ContentType="application/vnd.openxmlformats-officedocument.presentationml.slide+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s/slide85.xml" ContentType="application/vnd.openxmlformats-officedocument.presentationml.slide+xml"/>
  <Override PartName="/ppt/slideLayouts/slideLayout43.xml" ContentType="application/vnd.openxmlformats-officedocument.presentationml.slideLayout+xml"/>
  <Override PartName="/ppt/slideLayouts/slideLayout53.xml" ContentType="application/vnd.openxmlformats-officedocument.presentationml.slideLayout+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slideLayouts/slideLayout49.xml" ContentType="application/vnd.openxmlformats-officedocument.presentationml.slideLayout+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slideLayouts/slideLayout25.xml" ContentType="application/vnd.openxmlformats-officedocument.presentationml.slideLayout+xml"/>
  <Override PartName="/ppt/slides/slide76.xml" ContentType="application/vnd.openxmlformats-officedocument.presentationml.slide+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4.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Layouts/slideLayout30.xml" ContentType="application/vnd.openxmlformats-officedocument.presentationml.slideLayout+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slideLayouts/slideLayout26.xml" ContentType="application/vnd.openxmlformats-officedocument.presentationml.slideLayout+xml"/>
  <Override PartName="/ppt/slides/slide77.xml" ContentType="application/vnd.openxmlformats-officedocument.presentationml.slide+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55.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Layouts/slideLayout21.xml" ContentType="application/vnd.openxmlformats-officedocument.presentationml.slideLayout+xml"/>
  <Override PartName="/ppt/slides/slide72.xml" ContentType="application/vnd.openxmlformats-officedocument.presentationml.slide+xml"/>
  <Override PartName="/ppt/slideLayouts/slideLayout31.xml" ContentType="application/vnd.openxmlformats-officedocument.presentationml.slideLayout+xml"/>
  <Override PartName="/ppt/slides/slide82.xml" ContentType="application/vnd.openxmlformats-officedocument.presentationml.slide+xml"/>
  <Override PartName="/ppt/slideLayouts/slideLayout40.xml" ContentType="application/vnd.openxmlformats-officedocument.presentationml.slideLayout+xml"/>
  <Override PartName="/ppt/slides/slide59.xml" ContentType="application/vnd.openxmlformats-officedocument.presentationml.slide+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slides/slide69.xml" ContentType="application/vnd.openxmlformats-officedocument.presentationml.slide+xml"/>
  <Override PartName="/ppt/theme/theme4.xml" ContentType="application/vnd.openxmlformats-officedocument.theme+xml"/>
  <Override PartName="/ppt/slideLayouts/slideLayout27.xml" ContentType="application/vnd.openxmlformats-officedocument.presentationml.slideLayout+xml"/>
  <Override PartName="/ppt/slides/slide78.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Layouts/slideLayout22.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s/slide83.xml" ContentType="application/vnd.openxmlformats-officedocument.presentationml.slide+xml"/>
  <Override PartName="/ppt/slideLayouts/slideLayout41.xml" ContentType="application/vnd.openxmlformats-officedocument.presentationml.slideLayout+xml"/>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s/slide79.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Layouts/slideLayout38.xml" ContentType="application/vnd.openxmlformats-officedocument.presentationml.slideLayout+xml"/>
  <Override PartName="/ppt/slides/slide21.xml" ContentType="application/vnd.openxmlformats-officedocument.presentationml.slide+xml"/>
  <Override PartName="/ppt/slideLayouts/slideLayout47.xml" ContentType="application/vnd.openxmlformats-officedocument.presentationml.slideLayout+xml"/>
  <Override PartName="/ppt/slides/slide30.xml" ContentType="application/vnd.openxmlformats-officedocument.presentationml.slide+xml"/>
  <Override PartName="/ppt/slides/slide2.xml" ContentType="application/vnd.openxmlformats-officedocument.presentationml.slide+xml"/>
  <Override PartName="/ppt/slideLayouts/slideLayout57.xml" ContentType="application/vnd.openxmlformats-officedocument.presentationml.slideLayout+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slideLayouts/slideLayout23.xml" ContentType="application/vnd.openxmlformats-officedocument.presentationml.slideLayout+xml"/>
  <Override PartName="/ppt/slides/slide74.xml" ContentType="application/vnd.openxmlformats-officedocument.presentationml.slide+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s/slide84.xml" ContentType="application/vnd.openxmlformats-officedocument.presentationml.slide+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Layouts/slideLayout39.xml" ContentType="application/vnd.openxmlformats-officedocument.presentationml.slideLayout+xml"/>
  <Override PartName="/ppt/notesSlides/notesSlide20.xml" ContentType="application/vnd.openxmlformats-officedocument.presentationml.notesSlide+xml"/>
  <Override PartName="/ppt/slides/slide22.xml" ContentType="application/vnd.openxmlformats-officedocument.presentationml.slide+xml"/>
  <Override PartName="/ppt/slideLayouts/slideLayout48.xml" ContentType="application/vnd.openxmlformats-officedocument.presentationml.slideLayout+xml"/>
  <Override PartName="/ppt/slides/slide31.xml" ContentType="application/vnd.openxmlformats-officedocument.presentationml.slide+xml"/>
  <Override PartName="/ppt/slides/slide3.xml" ContentType="application/vnd.openxmlformats-officedocument.presentationml.slide+xml"/>
  <Override PartName="/ppt/slideLayouts/slideLayout58.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75" r:id="rId3"/>
    <p:sldMasterId id="2147483687" r:id="rId4"/>
    <p:sldMasterId id="2147483699" r:id="rId5"/>
  </p:sldMasterIdLst>
  <p:notesMasterIdLst>
    <p:notesMasterId r:id="rId91"/>
  </p:notesMasterIdLst>
  <p:sldIdLst>
    <p:sldId id="438" r:id="rId6"/>
    <p:sldId id="439" r:id="rId7"/>
    <p:sldId id="259" r:id="rId8"/>
    <p:sldId id="260" r:id="rId9"/>
    <p:sldId id="321" r:id="rId10"/>
    <p:sldId id="262" r:id="rId11"/>
    <p:sldId id="353" r:id="rId12"/>
    <p:sldId id="440" r:id="rId13"/>
    <p:sldId id="446" r:id="rId14"/>
    <p:sldId id="447" r:id="rId15"/>
    <p:sldId id="448" r:id="rId16"/>
    <p:sldId id="449" r:id="rId17"/>
    <p:sldId id="268" r:id="rId18"/>
    <p:sldId id="450" r:id="rId19"/>
    <p:sldId id="417" r:id="rId20"/>
    <p:sldId id="418" r:id="rId21"/>
    <p:sldId id="419" r:id="rId22"/>
    <p:sldId id="420" r:id="rId23"/>
    <p:sldId id="421" r:id="rId24"/>
    <p:sldId id="422" r:id="rId25"/>
    <p:sldId id="423" r:id="rId26"/>
    <p:sldId id="424" r:id="rId27"/>
    <p:sldId id="425" r:id="rId28"/>
    <p:sldId id="426" r:id="rId29"/>
    <p:sldId id="427" r:id="rId30"/>
    <p:sldId id="443" r:id="rId31"/>
    <p:sldId id="402" r:id="rId32"/>
    <p:sldId id="403" r:id="rId33"/>
    <p:sldId id="432" r:id="rId34"/>
    <p:sldId id="433" r:id="rId35"/>
    <p:sldId id="434" r:id="rId36"/>
    <p:sldId id="407" r:id="rId37"/>
    <p:sldId id="431" r:id="rId38"/>
    <p:sldId id="409" r:id="rId39"/>
    <p:sldId id="410" r:id="rId40"/>
    <p:sldId id="411" r:id="rId41"/>
    <p:sldId id="412" r:id="rId42"/>
    <p:sldId id="413" r:id="rId43"/>
    <p:sldId id="414" r:id="rId44"/>
    <p:sldId id="415" r:id="rId45"/>
    <p:sldId id="416" r:id="rId46"/>
    <p:sldId id="278" r:id="rId47"/>
    <p:sldId id="329" r:id="rId48"/>
    <p:sldId id="354" r:id="rId49"/>
    <p:sldId id="335" r:id="rId50"/>
    <p:sldId id="336" r:id="rId51"/>
    <p:sldId id="275" r:id="rId52"/>
    <p:sldId id="274" r:id="rId53"/>
    <p:sldId id="355" r:id="rId54"/>
    <p:sldId id="334" r:id="rId55"/>
    <p:sldId id="444" r:id="rId56"/>
    <p:sldId id="372" r:id="rId57"/>
    <p:sldId id="338" r:id="rId58"/>
    <p:sldId id="339" r:id="rId59"/>
    <p:sldId id="428" r:id="rId60"/>
    <p:sldId id="356" r:id="rId61"/>
    <p:sldId id="357" r:id="rId62"/>
    <p:sldId id="358" r:id="rId63"/>
    <p:sldId id="359" r:id="rId64"/>
    <p:sldId id="400" r:id="rId65"/>
    <p:sldId id="401" r:id="rId66"/>
    <p:sldId id="452" r:id="rId67"/>
    <p:sldId id="293" r:id="rId68"/>
    <p:sldId id="396" r:id="rId69"/>
    <p:sldId id="451" r:id="rId70"/>
    <p:sldId id="398" r:id="rId71"/>
    <p:sldId id="365" r:id="rId72"/>
    <p:sldId id="366" r:id="rId73"/>
    <p:sldId id="435" r:id="rId74"/>
    <p:sldId id="436" r:id="rId75"/>
    <p:sldId id="437" r:id="rId76"/>
    <p:sldId id="373" r:id="rId77"/>
    <p:sldId id="374" r:id="rId78"/>
    <p:sldId id="380" r:id="rId79"/>
    <p:sldId id="381" r:id="rId80"/>
    <p:sldId id="387" r:id="rId81"/>
    <p:sldId id="388" r:id="rId82"/>
    <p:sldId id="389" r:id="rId83"/>
    <p:sldId id="392" r:id="rId84"/>
    <p:sldId id="394" r:id="rId85"/>
    <p:sldId id="360" r:id="rId86"/>
    <p:sldId id="316" r:id="rId87"/>
    <p:sldId id="328" r:id="rId88"/>
    <p:sldId id="326" r:id="rId89"/>
    <p:sldId id="319"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201A7D"/>
    <a:srgbClr val="1F1A76"/>
    <a:srgbClr val="1C1868"/>
    <a:srgbClr val="15134F"/>
    <a:srgbClr val="2F2CAB"/>
    <a:srgbClr val="FAE824"/>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napVertSplitter="1">
    <p:restoredLeft sz="15620"/>
    <p:restoredTop sz="94660"/>
  </p:normalViewPr>
  <p:slideViewPr>
    <p:cSldViewPr snapToGrid="0" snapToObjects="1">
      <p:cViewPr varScale="1">
        <p:scale>
          <a:sx n="143" d="100"/>
          <a:sy n="143" d="100"/>
        </p:scale>
        <p:origin x="-135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A0D5D5-C8D6-3F43-8487-0F7E6F4D8A31}" type="datetimeFigureOut">
              <a:rPr lang="en-US" smtClean="0"/>
              <a:pPr/>
              <a:t>8/12/16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B6A60C-7E45-3C48-A1EB-35226DDB23C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23820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B4BA73F6-C7F4-EA41-A87D-3D912BECA826}" type="slidenum">
              <a:rPr lang="en-US">
                <a:latin typeface="Arial" pitchFamily="-65" charset="0"/>
                <a:ea typeface="Arial" pitchFamily="-65" charset="0"/>
                <a:cs typeface="Arial" pitchFamily="-65" charset="0"/>
              </a:rPr>
              <a:pPr/>
              <a:t>3</a:t>
            </a:fld>
            <a:endParaRPr lang="en-US">
              <a:latin typeface="Arial" pitchFamily="-65" charset="0"/>
              <a:ea typeface="Arial" pitchFamily="-65" charset="0"/>
              <a:cs typeface="Arial" pitchFamily="-65" charset="0"/>
            </a:endParaRPr>
          </a:p>
        </p:txBody>
      </p:sp>
      <p:sp>
        <p:nvSpPr>
          <p:cNvPr id="16387" name="Rectangle 2"/>
          <p:cNvSpPr>
            <a:spLocks noGrp="1" noRot="1" noChangeAspect="1" noChangeArrowheads="1" noTextEdit="1"/>
          </p:cNvSpPr>
          <p:nvPr>
            <p:ph type="sldImg"/>
          </p:nvPr>
        </p:nvSpPr>
        <p:spPr>
          <a:xfrm>
            <a:off x="1146175" y="685800"/>
            <a:ext cx="4570413" cy="3429000"/>
          </a:xfrm>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B4BA73F6-C7F4-EA41-A87D-3D912BECA826}" type="slidenum">
              <a:rPr lang="en-US">
                <a:latin typeface="Arial" pitchFamily="-65" charset="0"/>
                <a:ea typeface="Arial" pitchFamily="-65" charset="0"/>
                <a:cs typeface="Arial" pitchFamily="-65" charset="0"/>
              </a:rPr>
              <a:pPr/>
              <a:t>52</a:t>
            </a:fld>
            <a:endParaRPr lang="en-US">
              <a:latin typeface="Arial" pitchFamily="-65" charset="0"/>
              <a:ea typeface="Arial" pitchFamily="-65" charset="0"/>
              <a:cs typeface="Arial" pitchFamily="-65" charset="0"/>
            </a:endParaRPr>
          </a:p>
        </p:txBody>
      </p:sp>
      <p:sp>
        <p:nvSpPr>
          <p:cNvPr id="16387" name="Rectangle 2"/>
          <p:cNvSpPr>
            <a:spLocks noGrp="1" noRot="1" noChangeAspect="1" noChangeArrowheads="1" noTextEdit="1"/>
          </p:cNvSpPr>
          <p:nvPr>
            <p:ph type="sldImg"/>
          </p:nvPr>
        </p:nvSpPr>
        <p:spPr>
          <a:xfrm>
            <a:off x="1146175" y="685800"/>
            <a:ext cx="4570413" cy="3429000"/>
          </a:xfrm>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a:ln/>
        </p:spPr>
      </p:sp>
      <p:sp>
        <p:nvSpPr>
          <p:cNvPr id="67587" name="Notes Placeholder 2"/>
          <p:cNvSpPr>
            <a:spLocks noGrp="1"/>
          </p:cNvSpPr>
          <p:nvPr>
            <p:ph type="body" idx="1"/>
          </p:nvPr>
        </p:nvSpPr>
        <p:spPr>
          <a:noFill/>
        </p:spPr>
        <p:txBody>
          <a:bodyPr/>
          <a:lstStyle/>
          <a:p>
            <a:endParaRPr lang="en-US">
              <a:latin typeface="Arial" pitchFamily="-65" charset="0"/>
              <a:ea typeface="Arial" pitchFamily="-65" charset="0"/>
              <a:cs typeface="Arial" pitchFamily="-65" charset="0"/>
            </a:endParaRPr>
          </a:p>
        </p:txBody>
      </p:sp>
      <p:sp>
        <p:nvSpPr>
          <p:cNvPr id="67588" name="Slide Number Placeholder 3"/>
          <p:cNvSpPr>
            <a:spLocks noGrp="1"/>
          </p:cNvSpPr>
          <p:nvPr>
            <p:ph type="sldNum" sz="quarter" idx="5"/>
          </p:nvPr>
        </p:nvSpPr>
        <p:spPr>
          <a:noFill/>
          <a:ln>
            <a:miter lim="800000"/>
            <a:headEnd/>
            <a:tailEnd/>
          </a:ln>
        </p:spPr>
        <p:txBody>
          <a:bodyPr/>
          <a:lstStyle/>
          <a:p>
            <a:fld id="{02FFC7BF-493C-B04E-99CE-E958603372FB}" type="slidenum">
              <a:rPr lang="en-US" smtClean="0">
                <a:latin typeface="Arial" pitchFamily="-65" charset="0"/>
                <a:ea typeface="Arial" pitchFamily="-65" charset="0"/>
                <a:cs typeface="Arial" pitchFamily="-65" charset="0"/>
              </a:rPr>
              <a:pPr/>
              <a:t>53</a:t>
            </a:fld>
            <a:endParaRPr lang="en-US" smtClean="0">
              <a:latin typeface="Arial" pitchFamily="-65" charset="0"/>
              <a:ea typeface="Arial" pitchFamily="-65" charset="0"/>
              <a:cs typeface="Arial" pitchFamily="-65"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0488306"/>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a:ln/>
        </p:spPr>
      </p:sp>
      <p:sp>
        <p:nvSpPr>
          <p:cNvPr id="67587" name="Notes Placeholder 2"/>
          <p:cNvSpPr>
            <a:spLocks noGrp="1"/>
          </p:cNvSpPr>
          <p:nvPr>
            <p:ph type="body" idx="1"/>
          </p:nvPr>
        </p:nvSpPr>
        <p:spPr>
          <a:noFill/>
        </p:spPr>
        <p:txBody>
          <a:bodyPr/>
          <a:lstStyle/>
          <a:p>
            <a:endParaRPr lang="en-US">
              <a:latin typeface="Arial" pitchFamily="-65" charset="0"/>
              <a:ea typeface="Arial" pitchFamily="-65" charset="0"/>
              <a:cs typeface="Arial" pitchFamily="-65" charset="0"/>
            </a:endParaRPr>
          </a:p>
        </p:txBody>
      </p:sp>
      <p:sp>
        <p:nvSpPr>
          <p:cNvPr id="67588" name="Slide Number Placeholder 3"/>
          <p:cNvSpPr>
            <a:spLocks noGrp="1"/>
          </p:cNvSpPr>
          <p:nvPr>
            <p:ph type="sldNum" sz="quarter" idx="5"/>
          </p:nvPr>
        </p:nvSpPr>
        <p:spPr>
          <a:noFill/>
          <a:ln>
            <a:miter lim="800000"/>
            <a:headEnd/>
            <a:tailEnd/>
          </a:ln>
        </p:spPr>
        <p:txBody>
          <a:bodyPr/>
          <a:lstStyle/>
          <a:p>
            <a:fld id="{02FFC7BF-493C-B04E-99CE-E958603372FB}" type="slidenum">
              <a:rPr lang="en-US" smtClean="0">
                <a:latin typeface="Arial" pitchFamily="-65" charset="0"/>
                <a:ea typeface="Arial" pitchFamily="-65" charset="0"/>
                <a:cs typeface="Arial" pitchFamily="-65" charset="0"/>
              </a:rPr>
              <a:pPr/>
              <a:t>56</a:t>
            </a:fld>
            <a:endParaRPr lang="en-US" smtClean="0">
              <a:latin typeface="Arial" pitchFamily="-65" charset="0"/>
              <a:ea typeface="Arial" pitchFamily="-65" charset="0"/>
              <a:cs typeface="Arial" pitchFamily="-65"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0488306"/>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B4BA73F6-C7F4-EA41-A87D-3D912BECA826}" type="slidenum">
              <a:rPr lang="en-US">
                <a:latin typeface="Arial" pitchFamily="-65" charset="0"/>
                <a:ea typeface="Arial" pitchFamily="-65" charset="0"/>
                <a:cs typeface="Arial" pitchFamily="-65" charset="0"/>
              </a:rPr>
              <a:pPr/>
              <a:t>57</a:t>
            </a:fld>
            <a:endParaRPr lang="en-US">
              <a:latin typeface="Arial" pitchFamily="-65" charset="0"/>
              <a:ea typeface="Arial" pitchFamily="-65" charset="0"/>
              <a:cs typeface="Arial" pitchFamily="-65" charset="0"/>
            </a:endParaRPr>
          </a:p>
        </p:txBody>
      </p:sp>
      <p:sp>
        <p:nvSpPr>
          <p:cNvPr id="16387" name="Rectangle 2"/>
          <p:cNvSpPr>
            <a:spLocks noGrp="1" noRot="1" noChangeAspect="1" noChangeArrowheads="1" noTextEdit="1"/>
          </p:cNvSpPr>
          <p:nvPr>
            <p:ph type="sldImg"/>
          </p:nvPr>
        </p:nvSpPr>
        <p:spPr>
          <a:xfrm>
            <a:off x="1146175" y="685800"/>
            <a:ext cx="4570413" cy="3429000"/>
          </a:xfrm>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B4BA73F6-C7F4-EA41-A87D-3D912BECA826}" type="slidenum">
              <a:rPr lang="en-US">
                <a:latin typeface="Arial" pitchFamily="-65" charset="0"/>
                <a:ea typeface="Arial" pitchFamily="-65" charset="0"/>
                <a:cs typeface="Arial" pitchFamily="-65" charset="0"/>
              </a:rPr>
              <a:pPr/>
              <a:t>58</a:t>
            </a:fld>
            <a:endParaRPr lang="en-US">
              <a:latin typeface="Arial" pitchFamily="-65" charset="0"/>
              <a:ea typeface="Arial" pitchFamily="-65" charset="0"/>
              <a:cs typeface="Arial" pitchFamily="-65" charset="0"/>
            </a:endParaRPr>
          </a:p>
        </p:txBody>
      </p:sp>
      <p:sp>
        <p:nvSpPr>
          <p:cNvPr id="16387" name="Rectangle 2"/>
          <p:cNvSpPr>
            <a:spLocks noGrp="1" noRot="1" noChangeAspect="1" noChangeArrowheads="1" noTextEdit="1"/>
          </p:cNvSpPr>
          <p:nvPr>
            <p:ph type="sldImg"/>
          </p:nvPr>
        </p:nvSpPr>
        <p:spPr>
          <a:xfrm>
            <a:off x="1146175" y="685800"/>
            <a:ext cx="4570413" cy="3429000"/>
          </a:xfrm>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B4BA73F6-C7F4-EA41-A87D-3D912BECA826}" type="slidenum">
              <a:rPr lang="en-US">
                <a:latin typeface="Arial" pitchFamily="-65" charset="0"/>
                <a:ea typeface="Arial" pitchFamily="-65" charset="0"/>
                <a:cs typeface="Arial" pitchFamily="-65" charset="0"/>
              </a:rPr>
              <a:pPr/>
              <a:t>59</a:t>
            </a:fld>
            <a:endParaRPr lang="en-US">
              <a:latin typeface="Arial" pitchFamily="-65" charset="0"/>
              <a:ea typeface="Arial" pitchFamily="-65" charset="0"/>
              <a:cs typeface="Arial" pitchFamily="-65" charset="0"/>
            </a:endParaRPr>
          </a:p>
        </p:txBody>
      </p:sp>
      <p:sp>
        <p:nvSpPr>
          <p:cNvPr id="16387" name="Rectangle 2"/>
          <p:cNvSpPr>
            <a:spLocks noGrp="1" noRot="1" noChangeAspect="1" noChangeArrowheads="1" noTextEdit="1"/>
          </p:cNvSpPr>
          <p:nvPr>
            <p:ph type="sldImg"/>
          </p:nvPr>
        </p:nvSpPr>
        <p:spPr>
          <a:xfrm>
            <a:off x="1146175" y="685800"/>
            <a:ext cx="4570413" cy="3429000"/>
          </a:xfrm>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p:spPr>
        <p:txBody>
          <a:bodyPr/>
          <a:lstStyle/>
          <a:p>
            <a:endParaRPr lang="en-US">
              <a:latin typeface="Arial" pitchFamily="-65" charset="0"/>
              <a:ea typeface="Arial" pitchFamily="-65" charset="0"/>
              <a:cs typeface="Arial" pitchFamily="-65" charset="0"/>
            </a:endParaRPr>
          </a:p>
        </p:txBody>
      </p:sp>
      <p:sp>
        <p:nvSpPr>
          <p:cNvPr id="73732" name="Slide Number Placeholder 3"/>
          <p:cNvSpPr>
            <a:spLocks noGrp="1"/>
          </p:cNvSpPr>
          <p:nvPr>
            <p:ph type="sldNum" sz="quarter" idx="5"/>
          </p:nvPr>
        </p:nvSpPr>
        <p:spPr>
          <a:noFill/>
          <a:ln>
            <a:miter lim="800000"/>
            <a:headEnd/>
            <a:tailEnd/>
          </a:ln>
        </p:spPr>
        <p:txBody>
          <a:bodyPr/>
          <a:lstStyle/>
          <a:p>
            <a:fld id="{D384E480-EE5E-AC41-9E32-2AA2C8FAEFB4}" type="slidenum">
              <a:rPr lang="en-US" smtClean="0">
                <a:latin typeface="Arial" pitchFamily="-65" charset="0"/>
                <a:ea typeface="Arial" pitchFamily="-65" charset="0"/>
                <a:cs typeface="Arial" pitchFamily="-65" charset="0"/>
              </a:rPr>
              <a:pPr/>
              <a:t>60</a:t>
            </a:fld>
            <a:endParaRPr lang="en-US" smtClean="0">
              <a:latin typeface="Arial" pitchFamily="-65" charset="0"/>
              <a:ea typeface="Arial" pitchFamily="-65" charset="0"/>
              <a:cs typeface="Arial" pitchFamily="-65"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p:spPr>
        <p:txBody>
          <a:bodyPr/>
          <a:lstStyle/>
          <a:p>
            <a:endParaRPr lang="en-US">
              <a:latin typeface="Arial" pitchFamily="-65" charset="0"/>
              <a:ea typeface="Arial" pitchFamily="-65" charset="0"/>
              <a:cs typeface="Arial" pitchFamily="-65" charset="0"/>
            </a:endParaRPr>
          </a:p>
        </p:txBody>
      </p:sp>
      <p:sp>
        <p:nvSpPr>
          <p:cNvPr id="75780" name="Slide Number Placeholder 3"/>
          <p:cNvSpPr>
            <a:spLocks noGrp="1"/>
          </p:cNvSpPr>
          <p:nvPr>
            <p:ph type="sldNum" sz="quarter" idx="5"/>
          </p:nvPr>
        </p:nvSpPr>
        <p:spPr>
          <a:noFill/>
          <a:ln>
            <a:miter lim="800000"/>
            <a:headEnd/>
            <a:tailEnd/>
          </a:ln>
        </p:spPr>
        <p:txBody>
          <a:bodyPr/>
          <a:lstStyle/>
          <a:p>
            <a:fld id="{65D2365F-8D86-704E-AB70-8179143CE601}" type="slidenum">
              <a:rPr lang="en-US" smtClean="0">
                <a:latin typeface="Arial" pitchFamily="-65" charset="0"/>
                <a:ea typeface="Arial" pitchFamily="-65" charset="0"/>
                <a:cs typeface="Arial" pitchFamily="-65" charset="0"/>
              </a:rPr>
              <a:pPr/>
              <a:t>61</a:t>
            </a:fld>
            <a:endParaRPr lang="en-US" smtClean="0">
              <a:latin typeface="Arial" pitchFamily="-65" charset="0"/>
              <a:ea typeface="Arial" pitchFamily="-65" charset="0"/>
              <a:cs typeface="Arial" pitchFamily="-65"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10F40A-F315-40A5-A6D7-9FCBE47C13B3}" type="slidenum">
              <a:rPr lang="en-US" smtClean="0"/>
              <a:pPr/>
              <a:t>81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5619624"/>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miter lim="800000"/>
            <a:headEnd/>
            <a:tailEnd/>
          </a:ln>
        </p:spPr>
        <p:txBody>
          <a:bodyPr/>
          <a:lstStyle/>
          <a:p>
            <a:fld id="{CE718B9F-CE94-E742-AB35-A9BDF2148A1C}" type="slidenum">
              <a:rPr lang="en-US">
                <a:latin typeface="Arial" pitchFamily="-65" charset="0"/>
                <a:ea typeface="Arial" pitchFamily="-65" charset="0"/>
                <a:cs typeface="Arial" pitchFamily="-65" charset="0"/>
              </a:rPr>
              <a:pPr/>
              <a:t>82</a:t>
            </a:fld>
            <a:endParaRPr lang="en-US">
              <a:latin typeface="Arial" pitchFamily="-65" charset="0"/>
              <a:ea typeface="Arial" pitchFamily="-65" charset="0"/>
              <a:cs typeface="Arial" pitchFamily="-65" charset="0"/>
            </a:endParaRPr>
          </a:p>
        </p:txBody>
      </p:sp>
      <p:sp>
        <p:nvSpPr>
          <p:cNvPr id="90115" name="Rectangle 2"/>
          <p:cNvSpPr>
            <a:spLocks noGrp="1" noRot="1" noChangeAspect="1" noChangeArrowheads="1" noTextEdit="1"/>
          </p:cNvSpPr>
          <p:nvPr>
            <p:ph type="sldImg"/>
          </p:nvPr>
        </p:nvSpPr>
        <p:spPr>
          <a:xfrm>
            <a:off x="1144588" y="685800"/>
            <a:ext cx="4572000" cy="3430588"/>
          </a:xfrm>
          <a:ln/>
        </p:spPr>
      </p:sp>
      <p:sp>
        <p:nvSpPr>
          <p:cNvPr id="90116" name="Rectangle 3"/>
          <p:cNvSpPr>
            <a:spLocks noGrp="1" noChangeArrowheads="1"/>
          </p:cNvSpPr>
          <p:nvPr>
            <p:ph type="body" idx="1"/>
          </p:nvPr>
        </p:nvSpPr>
        <p:spPr>
          <a:xfrm>
            <a:off x="914400" y="4343400"/>
            <a:ext cx="5029200" cy="4114800"/>
          </a:xfrm>
          <a:noFill/>
        </p:spPr>
        <p:txBody>
          <a:bodyPr/>
          <a:lstStyle/>
          <a:p>
            <a:pPr eaLnBrk="1" hangingPunct="1"/>
            <a:endParaRPr lang="en-US">
              <a:latin typeface="Arial" pitchFamily="-65" charset="0"/>
              <a:ea typeface="Arial" pitchFamily="-65" charset="0"/>
              <a:cs typeface="Arial"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miter lim="800000"/>
            <a:headEnd/>
            <a:tailEnd/>
          </a:ln>
        </p:spPr>
        <p:txBody>
          <a:bodyPr/>
          <a:lstStyle/>
          <a:p>
            <a:fld id="{B86122A0-71AF-E448-9057-DCFD3C0BD637}" type="slidenum">
              <a:rPr lang="en-US">
                <a:latin typeface="Arial" pitchFamily="-65" charset="0"/>
                <a:ea typeface="Arial" pitchFamily="-65" charset="0"/>
                <a:cs typeface="Arial" pitchFamily="-65" charset="0"/>
              </a:rPr>
              <a:pPr/>
              <a:t>4</a:t>
            </a:fld>
            <a:endParaRPr lang="en-US">
              <a:latin typeface="Arial" pitchFamily="-65" charset="0"/>
              <a:ea typeface="Arial" pitchFamily="-65" charset="0"/>
              <a:cs typeface="Arial" pitchFamily="-65" charset="0"/>
            </a:endParaRPr>
          </a:p>
        </p:txBody>
      </p:sp>
      <p:sp>
        <p:nvSpPr>
          <p:cNvPr id="18435" name="Rectangle 2"/>
          <p:cNvSpPr>
            <a:spLocks noGrp="1" noRot="1" noChangeAspect="1" noChangeArrowheads="1" noTextEdit="1"/>
          </p:cNvSpPr>
          <p:nvPr>
            <p:ph type="sldImg"/>
          </p:nvPr>
        </p:nvSpPr>
        <p:spPr>
          <a:xfrm>
            <a:off x="1146175" y="685800"/>
            <a:ext cx="4570413" cy="3429000"/>
          </a:xfrm>
          <a:ln/>
        </p:spPr>
      </p:sp>
      <p:sp>
        <p:nvSpPr>
          <p:cNvPr id="18436" name="Rectangle 3"/>
          <p:cNvSpPr>
            <a:spLocks noGrp="1" noChangeArrowheads="1"/>
          </p:cNvSpPr>
          <p:nvPr>
            <p:ph type="body" idx="1"/>
          </p:nvPr>
        </p:nvSpPr>
        <p:spPr>
          <a:xfrm>
            <a:off x="914400" y="4343400"/>
            <a:ext cx="5029200" cy="4114800"/>
          </a:xfrm>
          <a:noFill/>
        </p:spPr>
        <p:txBody>
          <a:bodyPr/>
          <a:lstStyle/>
          <a:p>
            <a:pPr eaLnBrk="1" hangingPunct="1"/>
            <a:endParaRPr lang="en-US">
              <a:latin typeface="Arial" pitchFamily="-65" charset="0"/>
              <a:ea typeface="Arial" pitchFamily="-65" charset="0"/>
              <a:cs typeface="Arial" pitchFamily="-65"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miter lim="800000"/>
            <a:headEnd/>
            <a:tailEnd/>
          </a:ln>
        </p:spPr>
        <p:txBody>
          <a:bodyPr/>
          <a:lstStyle/>
          <a:p>
            <a:fld id="{CE718B9F-CE94-E742-AB35-A9BDF2148A1C}" type="slidenum">
              <a:rPr lang="en-US">
                <a:latin typeface="Arial" pitchFamily="-65" charset="0"/>
                <a:ea typeface="Arial" pitchFamily="-65" charset="0"/>
                <a:cs typeface="Arial" pitchFamily="-65" charset="0"/>
              </a:rPr>
              <a:pPr/>
              <a:t>83</a:t>
            </a:fld>
            <a:endParaRPr lang="en-US">
              <a:latin typeface="Arial" pitchFamily="-65" charset="0"/>
              <a:ea typeface="Arial" pitchFamily="-65" charset="0"/>
              <a:cs typeface="Arial" pitchFamily="-65" charset="0"/>
            </a:endParaRPr>
          </a:p>
        </p:txBody>
      </p:sp>
      <p:sp>
        <p:nvSpPr>
          <p:cNvPr id="90115" name="Rectangle 2"/>
          <p:cNvSpPr>
            <a:spLocks noGrp="1" noRot="1" noChangeAspect="1" noChangeArrowheads="1" noTextEdit="1"/>
          </p:cNvSpPr>
          <p:nvPr>
            <p:ph type="sldImg"/>
          </p:nvPr>
        </p:nvSpPr>
        <p:spPr>
          <a:xfrm>
            <a:off x="1144588" y="685800"/>
            <a:ext cx="4572000" cy="3430588"/>
          </a:xfrm>
          <a:ln/>
        </p:spPr>
      </p:sp>
      <p:sp>
        <p:nvSpPr>
          <p:cNvPr id="90116" name="Rectangle 3"/>
          <p:cNvSpPr>
            <a:spLocks noGrp="1" noChangeArrowheads="1"/>
          </p:cNvSpPr>
          <p:nvPr>
            <p:ph type="body" idx="1"/>
          </p:nvPr>
        </p:nvSpPr>
        <p:spPr>
          <a:xfrm>
            <a:off x="914400" y="4343400"/>
            <a:ext cx="5029200" cy="4114800"/>
          </a:xfrm>
          <a:noFill/>
        </p:spPr>
        <p:txBody>
          <a:bodyPr/>
          <a:lstStyle/>
          <a:p>
            <a:pPr eaLnBrk="1" hangingPunct="1"/>
            <a:endParaRPr lang="en-US">
              <a:latin typeface="Arial" pitchFamily="-65" charset="0"/>
              <a:ea typeface="Arial" pitchFamily="-65" charset="0"/>
              <a:cs typeface="Arial" pitchFamily="-65"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miter lim="800000"/>
            <a:headEnd/>
            <a:tailEnd/>
          </a:ln>
        </p:spPr>
        <p:txBody>
          <a:bodyPr/>
          <a:lstStyle/>
          <a:p>
            <a:fld id="{CE718B9F-CE94-E742-AB35-A9BDF2148A1C}" type="slidenum">
              <a:rPr lang="en-US">
                <a:latin typeface="Arial" pitchFamily="-65" charset="0"/>
                <a:ea typeface="Arial" pitchFamily="-65" charset="0"/>
                <a:cs typeface="Arial" pitchFamily="-65" charset="0"/>
              </a:rPr>
              <a:pPr/>
              <a:t>84</a:t>
            </a:fld>
            <a:endParaRPr lang="en-US">
              <a:latin typeface="Arial" pitchFamily="-65" charset="0"/>
              <a:ea typeface="Arial" pitchFamily="-65" charset="0"/>
              <a:cs typeface="Arial" pitchFamily="-65" charset="0"/>
            </a:endParaRPr>
          </a:p>
        </p:txBody>
      </p:sp>
      <p:sp>
        <p:nvSpPr>
          <p:cNvPr id="90115" name="Rectangle 2"/>
          <p:cNvSpPr>
            <a:spLocks noGrp="1" noRot="1" noChangeAspect="1" noChangeArrowheads="1" noTextEdit="1"/>
          </p:cNvSpPr>
          <p:nvPr>
            <p:ph type="sldImg"/>
          </p:nvPr>
        </p:nvSpPr>
        <p:spPr>
          <a:xfrm>
            <a:off x="1144588" y="685800"/>
            <a:ext cx="4572000" cy="3430588"/>
          </a:xfrm>
          <a:ln/>
        </p:spPr>
      </p:sp>
      <p:sp>
        <p:nvSpPr>
          <p:cNvPr id="90116" name="Rectangle 3"/>
          <p:cNvSpPr>
            <a:spLocks noGrp="1" noChangeArrowheads="1"/>
          </p:cNvSpPr>
          <p:nvPr>
            <p:ph type="body" idx="1"/>
          </p:nvPr>
        </p:nvSpPr>
        <p:spPr>
          <a:xfrm>
            <a:off x="914400" y="4343400"/>
            <a:ext cx="5029200" cy="4114800"/>
          </a:xfrm>
          <a:noFill/>
        </p:spPr>
        <p:txBody>
          <a:bodyPr/>
          <a:lstStyle/>
          <a:p>
            <a:pPr eaLnBrk="1" hangingPunct="1"/>
            <a:endParaRPr lang="en-US">
              <a:latin typeface="Arial" pitchFamily="-65" charset="0"/>
              <a:ea typeface="Arial" pitchFamily="-65" charset="0"/>
              <a:cs typeface="Arial" pitchFamily="-65"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miter lim="800000"/>
            <a:headEnd/>
            <a:tailEnd/>
          </a:ln>
        </p:spPr>
        <p:txBody>
          <a:bodyPr/>
          <a:lstStyle/>
          <a:p>
            <a:fld id="{312BBD09-4D57-A041-9E5E-6FF429E414E4}" type="slidenum">
              <a:rPr lang="en-US">
                <a:latin typeface="Arial" pitchFamily="-65" charset="0"/>
                <a:ea typeface="Arial" pitchFamily="-65" charset="0"/>
                <a:cs typeface="Arial" pitchFamily="-65" charset="0"/>
              </a:rPr>
              <a:pPr/>
              <a:t>85</a:t>
            </a:fld>
            <a:endParaRPr lang="en-US">
              <a:latin typeface="Arial" pitchFamily="-65" charset="0"/>
              <a:ea typeface="Arial" pitchFamily="-65" charset="0"/>
              <a:cs typeface="Arial" pitchFamily="-65" charset="0"/>
            </a:endParaRPr>
          </a:p>
        </p:txBody>
      </p:sp>
      <p:sp>
        <p:nvSpPr>
          <p:cNvPr id="94211" name="Rectangle 2"/>
          <p:cNvSpPr>
            <a:spLocks noGrp="1" noRot="1" noChangeAspect="1" noChangeArrowheads="1" noTextEdit="1"/>
          </p:cNvSpPr>
          <p:nvPr>
            <p:ph type="sldImg"/>
          </p:nvPr>
        </p:nvSpPr>
        <p:spPr>
          <a:xfrm>
            <a:off x="1144588" y="685800"/>
            <a:ext cx="4572000" cy="3430588"/>
          </a:xfrm>
          <a:ln/>
        </p:spPr>
      </p:sp>
      <p:sp>
        <p:nvSpPr>
          <p:cNvPr id="94212" name="Rectangle 3"/>
          <p:cNvSpPr>
            <a:spLocks noGrp="1" noChangeArrowheads="1"/>
          </p:cNvSpPr>
          <p:nvPr>
            <p:ph type="body" idx="1"/>
          </p:nvPr>
        </p:nvSpPr>
        <p:spPr>
          <a:xfrm>
            <a:off x="914400" y="4343400"/>
            <a:ext cx="5029200" cy="4114800"/>
          </a:xfrm>
          <a:noFill/>
        </p:spPr>
        <p:txBody>
          <a:bodyPr/>
          <a:lstStyle/>
          <a:p>
            <a:pPr eaLnBrk="1" hangingPunct="1"/>
            <a:endParaRPr lang="en-US">
              <a:latin typeface="Arial" pitchFamily="-65" charset="0"/>
              <a:ea typeface="Arial" pitchFamily="-65" charset="0"/>
              <a:cs typeface="Arial"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miter lim="800000"/>
            <a:headEnd/>
            <a:tailEnd/>
          </a:ln>
        </p:spPr>
        <p:txBody>
          <a:bodyPr/>
          <a:lstStyle/>
          <a:p>
            <a:fld id="{48FA0697-166C-9640-98D1-4F99D7D58ECD}" type="slidenum">
              <a:rPr lang="en-US">
                <a:latin typeface="Arial" pitchFamily="-65" charset="0"/>
                <a:ea typeface="Arial" pitchFamily="-65" charset="0"/>
                <a:cs typeface="Arial" pitchFamily="-65" charset="0"/>
              </a:rPr>
              <a:pPr/>
              <a:t>5</a:t>
            </a:fld>
            <a:endParaRPr lang="en-US">
              <a:latin typeface="Arial" pitchFamily="-65" charset="0"/>
              <a:ea typeface="Arial" pitchFamily="-65" charset="0"/>
              <a:cs typeface="Arial" pitchFamily="-65" charset="0"/>
            </a:endParaRPr>
          </a:p>
        </p:txBody>
      </p:sp>
      <p:sp>
        <p:nvSpPr>
          <p:cNvPr id="22531" name="Rectangle 2"/>
          <p:cNvSpPr>
            <a:spLocks noGrp="1" noRot="1" noChangeAspect="1" noChangeArrowheads="1" noTextEdit="1"/>
          </p:cNvSpPr>
          <p:nvPr>
            <p:ph type="sldImg"/>
          </p:nvPr>
        </p:nvSpPr>
        <p:spPr>
          <a:xfrm>
            <a:off x="1146175" y="685800"/>
            <a:ext cx="4570413" cy="3429000"/>
          </a:xfrm>
          <a:ln/>
        </p:spPr>
      </p:sp>
      <p:sp>
        <p:nvSpPr>
          <p:cNvPr id="22532"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5484853E-0AB3-4747-8FFC-6EA7DF54E41A}" type="slidenum">
              <a:rPr lang="en-US">
                <a:latin typeface="Arial" pitchFamily="-65" charset="0"/>
                <a:ea typeface="Arial" pitchFamily="-65" charset="0"/>
                <a:cs typeface="Arial" pitchFamily="-65" charset="0"/>
              </a:rPr>
              <a:pPr/>
              <a:t>6</a:t>
            </a:fld>
            <a:endParaRPr lang="en-US">
              <a:latin typeface="Arial" pitchFamily="-65" charset="0"/>
              <a:ea typeface="Arial" pitchFamily="-65" charset="0"/>
              <a:cs typeface="Arial" pitchFamily="-65" charset="0"/>
            </a:endParaRPr>
          </a:p>
        </p:txBody>
      </p:sp>
      <p:sp>
        <p:nvSpPr>
          <p:cNvPr id="20483" name="Rectangle 2"/>
          <p:cNvSpPr>
            <a:spLocks noGrp="1" noRot="1" noChangeAspect="1" noChangeArrowheads="1" noTextEdit="1"/>
          </p:cNvSpPr>
          <p:nvPr>
            <p:ph type="sldImg"/>
          </p:nvPr>
        </p:nvSpPr>
        <p:spPr>
          <a:xfrm>
            <a:off x="1146175" y="685800"/>
            <a:ext cx="4570413" cy="3429000"/>
          </a:xfrm>
          <a:ln/>
        </p:spPr>
      </p:sp>
      <p:sp>
        <p:nvSpPr>
          <p:cNvPr id="20484"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5484853E-0AB3-4747-8FFC-6EA7DF54E41A}" type="slidenum">
              <a:rPr lang="en-US">
                <a:latin typeface="Arial" pitchFamily="-65" charset="0"/>
                <a:ea typeface="Arial" pitchFamily="-65" charset="0"/>
                <a:cs typeface="Arial" pitchFamily="-65" charset="0"/>
              </a:rPr>
              <a:pPr/>
              <a:t>13</a:t>
            </a:fld>
            <a:endParaRPr lang="en-US">
              <a:latin typeface="Arial" pitchFamily="-65" charset="0"/>
              <a:ea typeface="Arial" pitchFamily="-65" charset="0"/>
              <a:cs typeface="Arial" pitchFamily="-65" charset="0"/>
            </a:endParaRPr>
          </a:p>
        </p:txBody>
      </p:sp>
      <p:sp>
        <p:nvSpPr>
          <p:cNvPr id="20483" name="Rectangle 2"/>
          <p:cNvSpPr>
            <a:spLocks noGrp="1" noRot="1" noChangeAspect="1" noChangeArrowheads="1" noTextEdit="1"/>
          </p:cNvSpPr>
          <p:nvPr>
            <p:ph type="sldImg"/>
          </p:nvPr>
        </p:nvSpPr>
        <p:spPr>
          <a:xfrm>
            <a:off x="1146175" y="685800"/>
            <a:ext cx="4570413" cy="3429000"/>
          </a:xfrm>
          <a:ln/>
        </p:spPr>
      </p:sp>
      <p:sp>
        <p:nvSpPr>
          <p:cNvPr id="20484"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1CEEE0FD-C6EF-8046-B5A9-5A5E7BBF907D}" type="slidenum">
              <a:rPr lang="en-US">
                <a:latin typeface="Arial" pitchFamily="-65" charset="0"/>
                <a:ea typeface="Arial" pitchFamily="-65" charset="0"/>
                <a:cs typeface="Arial" pitchFamily="-65" charset="0"/>
              </a:rPr>
              <a:pPr/>
              <a:t>42</a:t>
            </a:fld>
            <a:endParaRPr lang="en-US">
              <a:latin typeface="Arial" pitchFamily="-65" charset="0"/>
              <a:ea typeface="Arial" pitchFamily="-65" charset="0"/>
              <a:cs typeface="Arial" pitchFamily="-65" charset="0"/>
            </a:endParaRPr>
          </a:p>
        </p:txBody>
      </p:sp>
      <p:sp>
        <p:nvSpPr>
          <p:cNvPr id="57347" name="Rectangle 2"/>
          <p:cNvSpPr>
            <a:spLocks noGrp="1" noRot="1" noChangeAspect="1" noChangeArrowheads="1" noTextEdit="1"/>
          </p:cNvSpPr>
          <p:nvPr>
            <p:ph type="sldImg"/>
          </p:nvPr>
        </p:nvSpPr>
        <p:spPr>
          <a:xfrm>
            <a:off x="1146175" y="685800"/>
            <a:ext cx="4570413" cy="3429000"/>
          </a:xfrm>
          <a:ln/>
        </p:spPr>
      </p:sp>
      <p:sp>
        <p:nvSpPr>
          <p:cNvPr id="57348" name="Rectangle 3"/>
          <p:cNvSpPr>
            <a:spLocks noGrp="1" noChangeArrowheads="1"/>
          </p:cNvSpPr>
          <p:nvPr>
            <p:ph type="body" idx="1"/>
          </p:nvPr>
        </p:nvSpPr>
        <p:spPr>
          <a:xfrm>
            <a:off x="914400" y="4343400"/>
            <a:ext cx="5029200" cy="4114800"/>
          </a:xfrm>
          <a:noFill/>
        </p:spPr>
        <p:txBody>
          <a:bodyPr/>
          <a:lstStyle/>
          <a:p>
            <a:pPr eaLnBrk="1" hangingPunct="1"/>
            <a:r>
              <a:rPr lang="en-US">
                <a:latin typeface="Arial" pitchFamily="-65" charset="0"/>
                <a:ea typeface="Arial" pitchFamily="-65" charset="0"/>
                <a:cs typeface="Arial" pitchFamily="-65" charset="0"/>
              </a:rPr>
              <a:t>Thank you for coming today…we will have a short business meeting, and then we will give you time to visit the displays and talk to the experts around the room who can give you great insight into the projects we support.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58099"/>
          </a:xfrm>
        </p:spPr>
        <p:txBody>
          <a:bodyPr/>
          <a:lstStyle/>
          <a:p>
            <a:r>
              <a:rPr lang="en-US" dirty="0" smtClean="0"/>
              <a:t>We launched the Guardian Program in June – one of the biggest campaigns we have ever done.  Here’s our Logo: Protecting the watershed, drop by drop.</a:t>
            </a:r>
          </a:p>
          <a:p>
            <a:endParaRPr lang="en-US" dirty="0"/>
          </a:p>
          <a:p>
            <a:r>
              <a:rPr lang="en-US" dirty="0" smtClean="0"/>
              <a:t>Let’s talk about protecting the watershed.</a:t>
            </a:r>
          </a:p>
          <a:p>
            <a:r>
              <a:rPr lang="en-US" dirty="0" smtClean="0"/>
              <a:t>Simply </a:t>
            </a:r>
            <a:r>
              <a:rPr lang="en-US" dirty="0"/>
              <a:t>put, </a:t>
            </a:r>
            <a:r>
              <a:rPr lang="en-US" dirty="0" smtClean="0"/>
              <a:t>the </a:t>
            </a:r>
            <a:r>
              <a:rPr lang="en-US" dirty="0"/>
              <a:t>things that threaten our lakes and river are </a:t>
            </a:r>
            <a:r>
              <a:rPr lang="en-US" dirty="0" smtClean="0"/>
              <a:t>Nutrients, Chemicals  </a:t>
            </a:r>
            <a:r>
              <a:rPr lang="en-US" dirty="0"/>
              <a:t>and </a:t>
            </a:r>
            <a:r>
              <a:rPr lang="en-US" dirty="0" smtClean="0"/>
              <a:t>Invasive Species.</a:t>
            </a:r>
          </a:p>
          <a:p>
            <a:pPr marL="171450" indent="-171450">
              <a:buFontTx/>
              <a:buChar char="-"/>
            </a:pPr>
            <a:r>
              <a:rPr lang="en-US" dirty="0" smtClean="0"/>
              <a:t>Nutrients (Phosphorous &amp; Nitrogen) cause plant growth -&gt; organic decay -&gt; oxygen depletion -&gt; aging lake. (a muck pond)</a:t>
            </a:r>
          </a:p>
          <a:p>
            <a:pPr marL="171450" indent="-171450">
              <a:buFontTx/>
              <a:buChar char="-"/>
            </a:pPr>
            <a:r>
              <a:rPr lang="en-US" dirty="0" smtClean="0"/>
              <a:t>Chemicals &amp; </a:t>
            </a:r>
            <a:r>
              <a:rPr lang="en-US" dirty="0"/>
              <a:t>Invasive </a:t>
            </a:r>
            <a:r>
              <a:rPr lang="en-US" dirty="0" smtClean="0"/>
              <a:t>Species cause similar effects.  They can kill the native life (plants &amp; animals) and ruin the balance of nature. (zebra mussels)</a:t>
            </a:r>
          </a:p>
          <a:p>
            <a:r>
              <a:rPr lang="en-US" dirty="0" smtClean="0"/>
              <a:t>There is no way around it. These threats ultimately come from humans.  And with increased population and visitors, the threats increase. The only way to protect the watershed is through human involvement.  Smokey the Bear said: “Only </a:t>
            </a:r>
            <a:r>
              <a:rPr lang="en-US" b="1" dirty="0" smtClean="0"/>
              <a:t>YOU</a:t>
            </a:r>
            <a:r>
              <a:rPr lang="en-US" dirty="0" smtClean="0"/>
              <a:t> can prevent forest fires”; the sentiment is the same for Glen Lake.</a:t>
            </a:r>
          </a:p>
          <a:p>
            <a:r>
              <a:rPr lang="en-US" dirty="0" smtClean="0"/>
              <a:t>So the Guardian Program was created to educate the public on what we all can do to protect the watershed.</a:t>
            </a:r>
          </a:p>
          <a:p>
            <a:r>
              <a:rPr lang="en-US" dirty="0" smtClean="0"/>
              <a:t>And it’s not just big things that we need to do – it’s the little things – Drop by Drop.  If one person let his septic tank leak into the lake, it would be bad. If we all did it, we’d have a tragedy.</a:t>
            </a:r>
          </a:p>
          <a:p>
            <a:endParaRPr lang="en-US" dirty="0"/>
          </a:p>
          <a:p>
            <a:r>
              <a:rPr lang="en-US" dirty="0" smtClean="0"/>
              <a:t>The icon (if you can’t see it) is a picture of person hugging a drop of water – a “water hugger” so to speak.  I think it’s a terrific symbol for us.</a:t>
            </a:r>
          </a:p>
          <a:p>
            <a:endParaRPr lang="en-US" dirty="0" smtClean="0"/>
          </a:p>
          <a:p>
            <a:endParaRPr lang="en-US" dirty="0"/>
          </a:p>
          <a:p>
            <a:endParaRPr lang="en-US" dirty="0"/>
          </a:p>
          <a:p>
            <a:endParaRPr lang="en-US" dirty="0" smtClean="0"/>
          </a:p>
        </p:txBody>
      </p:sp>
      <p:sp>
        <p:nvSpPr>
          <p:cNvPr id="4" name="Slide Number Placeholder 3"/>
          <p:cNvSpPr>
            <a:spLocks noGrp="1"/>
          </p:cNvSpPr>
          <p:nvPr>
            <p:ph type="sldNum" sz="quarter" idx="10"/>
          </p:nvPr>
        </p:nvSpPr>
        <p:spPr/>
        <p:txBody>
          <a:bodyPr/>
          <a:lstStyle/>
          <a:p>
            <a:pPr>
              <a:defRPr/>
            </a:pPr>
            <a:fld id="{821FCE95-35BF-A040-9D53-7206D6BC80A7}" type="slidenum">
              <a:rPr lang="en-US" smtClean="0"/>
              <a:pPr>
                <a:defRPr/>
              </a:pPr>
              <a:t>47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6343630"/>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10F40A-F315-40A5-A6D7-9FCBE47C13B3}" type="slidenum">
              <a:rPr lang="en-US" smtClean="0"/>
              <a:pPr/>
              <a:t>48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561962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10F40A-F315-40A5-A6D7-9FCBE47C13B3}" type="slidenum">
              <a:rPr lang="en-US" smtClean="0"/>
              <a:pPr/>
              <a:t>49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561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A66FA0-F6A7-704A-A947-7DBD655F731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8241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66FA0-F6A7-704A-A947-7DBD655F731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8943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66FA0-F6A7-704A-A947-7DBD655F731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9057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66 w 5740"/>
                <a:gd name="T1" fmla="*/ 5 h 4316"/>
                <a:gd name="T2" fmla="*/ 0 w 5740"/>
                <a:gd name="T3" fmla="*/ 5 h 4316"/>
                <a:gd name="T4" fmla="*/ 0 w 5740"/>
                <a:gd name="T5" fmla="*/ 0 h 4316"/>
                <a:gd name="T6" fmla="*/ 5866 w 5740"/>
                <a:gd name="T7" fmla="*/ 0 h 4316"/>
                <a:gd name="T8" fmla="*/ 5866 w 5740"/>
                <a:gd name="T9" fmla="*/ 5 h 4316"/>
                <a:gd name="T10" fmla="*/ 5866 w 5740"/>
                <a:gd name="T11" fmla="*/ 5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grpSp>
          <p:nvGrpSpPr>
            <p:cNvPr id="3" name="Group 4"/>
            <p:cNvGrpSpPr>
              <a:grpSpLocks/>
            </p:cNvGrpSpPr>
            <p:nvPr/>
          </p:nvGrpSpPr>
          <p:grpSpPr bwMode="auto">
            <a:xfrm>
              <a:off x="1776" y="3024"/>
              <a:ext cx="3929" cy="1290"/>
              <a:chOff x="1776" y="3024"/>
              <a:chExt cx="3929" cy="1290"/>
            </a:xfrm>
          </p:grpSpPr>
          <p:grpSp>
            <p:nvGrpSpPr>
              <p:cNvPr id="4"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40" name="Freeform 46"/>
              <p:cNvSpPr>
                <a:spLocks/>
              </p:cNvSpPr>
              <p:nvPr/>
            </p:nvSpPr>
            <p:spPr bwMode="hidden">
              <a:xfrm>
                <a:off x="5280" y="3186"/>
                <a:ext cx="383" cy="96"/>
              </a:xfrm>
              <a:custGeom>
                <a:avLst/>
                <a:gdLst>
                  <a:gd name="T0" fmla="*/ 216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6 w 382"/>
                  <a:gd name="T19" fmla="*/ 96 h 96"/>
                  <a:gd name="T20" fmla="*/ 270 w 382"/>
                  <a:gd name="T21" fmla="*/ 90 h 96"/>
                  <a:gd name="T22" fmla="*/ 318 w 382"/>
                  <a:gd name="T23" fmla="*/ 84 h 96"/>
                  <a:gd name="T24" fmla="*/ 359 w 382"/>
                  <a:gd name="T25" fmla="*/ 66 h 96"/>
                  <a:gd name="T26" fmla="*/ 389 w 382"/>
                  <a:gd name="T27" fmla="*/ 42 h 96"/>
                  <a:gd name="T28" fmla="*/ 383 w 382"/>
                  <a:gd name="T29" fmla="*/ 42 h 96"/>
                  <a:gd name="T30" fmla="*/ 353 w 382"/>
                  <a:gd name="T31" fmla="*/ 66 h 96"/>
                  <a:gd name="T32" fmla="*/ 312 w 382"/>
                  <a:gd name="T33" fmla="*/ 78 h 96"/>
                  <a:gd name="T34" fmla="*/ 270 w 382"/>
                  <a:gd name="T35" fmla="*/ 90 h 96"/>
                  <a:gd name="T36" fmla="*/ 216 w 382"/>
                  <a:gd name="T37" fmla="*/ 96 h 96"/>
                  <a:gd name="T38" fmla="*/ 216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6 w 185"/>
                  <a:gd name="T5" fmla="*/ 36 h 210"/>
                  <a:gd name="T6" fmla="*/ 162 w 185"/>
                  <a:gd name="T7" fmla="*/ 72 h 210"/>
                  <a:gd name="T8" fmla="*/ 168 w 185"/>
                  <a:gd name="T9" fmla="*/ 90 h 210"/>
                  <a:gd name="T10" fmla="*/ 174 w 185"/>
                  <a:gd name="T11" fmla="*/ 114 h 210"/>
                  <a:gd name="T12" fmla="*/ 168 w 185"/>
                  <a:gd name="T13" fmla="*/ 138 h 210"/>
                  <a:gd name="T14" fmla="*/ 156 w 185"/>
                  <a:gd name="T15" fmla="*/ 162 h 210"/>
                  <a:gd name="T16" fmla="*/ 126 w 185"/>
                  <a:gd name="T17" fmla="*/ 180 h 210"/>
                  <a:gd name="T18" fmla="*/ 90 w 185"/>
                  <a:gd name="T19" fmla="*/ 198 h 210"/>
                  <a:gd name="T20" fmla="*/ 103 w 185"/>
                  <a:gd name="T21" fmla="*/ 210 h 210"/>
                  <a:gd name="T22" fmla="*/ 138 w 185"/>
                  <a:gd name="T23" fmla="*/ 192 h 210"/>
                  <a:gd name="T24" fmla="*/ 168 w 185"/>
                  <a:gd name="T25" fmla="*/ 168 h 210"/>
                  <a:gd name="T26" fmla="*/ 186 w 185"/>
                  <a:gd name="T27" fmla="*/ 144 h 210"/>
                  <a:gd name="T28" fmla="*/ 192 w 185"/>
                  <a:gd name="T29" fmla="*/ 114 h 210"/>
                  <a:gd name="T30" fmla="*/ 186 w 185"/>
                  <a:gd name="T31" fmla="*/ 90 h 210"/>
                  <a:gd name="T32" fmla="*/ 180 w 185"/>
                  <a:gd name="T33" fmla="*/ 66 h 210"/>
                  <a:gd name="T34" fmla="*/ 162 w 185"/>
                  <a:gd name="T35" fmla="*/ 48 h 210"/>
                  <a:gd name="T36" fmla="*/ 138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grpSp>
            <p:nvGrpSpPr>
              <p:cNvPr id="6"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charset="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grpSp>
          <p:grpSp>
            <p:nvGrpSpPr>
              <p:cNvPr id="7"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grpSp>
        </p:grpSp>
      </p:grpSp>
      <p:sp>
        <p:nvSpPr>
          <p:cNvPr id="3590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590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CEB61ACB-7C30-A344-A7E6-4647F628F51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54EC854-97A3-EC47-89F2-FF0828848BA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7B831E7-553A-0A4F-AB0D-68491BC7D10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1B16E47-1641-F049-9422-729B3F7C5B2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4B29C8FA-001E-F145-B4B0-1491F38E5687}"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A4890BE2-DCB5-E94B-8B0C-785DBAE1AA3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319456F2-80AC-3B48-8A8A-4F879AFD2E4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2809507-F796-EA44-BCAB-DB6B92B399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66FA0-F6A7-704A-A947-7DBD655F731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86878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640E6EBE-B68D-2D4E-B4B3-7378818FF05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64918DF-767B-7746-AA0C-34E7E02FD300}"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82316EF-B340-124B-A0D1-52D86F898CA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3936883-7219-E448-BB63-E44993FEE02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7"/>
          <p:cNvSpPr>
            <a:spLocks noGrp="1" noChangeArrowheads="1"/>
          </p:cNvSpPr>
          <p:nvPr>
            <p:ph type="dt" sz="half" idx="10"/>
          </p:nvPr>
        </p:nvSpPr>
        <p:spPr>
          <a:ln/>
        </p:spPr>
        <p:txBody>
          <a:bodyPr/>
          <a:lstStyle>
            <a:lvl1pPr>
              <a:defRPr/>
            </a:lvl1pPr>
          </a:lstStyle>
          <a:p>
            <a:pPr>
              <a:defRPr/>
            </a:pPr>
            <a:endParaRPr lang="en-US"/>
          </a:p>
        </p:txBody>
      </p:sp>
      <p:sp>
        <p:nvSpPr>
          <p:cNvPr id="7" name="Rectangle 68"/>
          <p:cNvSpPr>
            <a:spLocks noGrp="1" noChangeArrowheads="1"/>
          </p:cNvSpPr>
          <p:nvPr>
            <p:ph type="ftr" sz="quarter" idx="11"/>
          </p:nvPr>
        </p:nvSpPr>
        <p:spPr>
          <a:ln/>
        </p:spPr>
        <p:txBody>
          <a:bodyPr/>
          <a:lstStyle>
            <a:lvl1pPr>
              <a:defRPr/>
            </a:lvl1pPr>
          </a:lstStyle>
          <a:p>
            <a:pPr>
              <a:defRPr/>
            </a:pPr>
            <a:endParaRPr lang="en-US"/>
          </a:p>
        </p:txBody>
      </p:sp>
      <p:sp>
        <p:nvSpPr>
          <p:cNvPr id="8" name="Rectangle 69"/>
          <p:cNvSpPr>
            <a:spLocks noGrp="1" noChangeArrowheads="1"/>
          </p:cNvSpPr>
          <p:nvPr>
            <p:ph type="sldNum" sz="quarter" idx="12"/>
          </p:nvPr>
        </p:nvSpPr>
        <p:spPr>
          <a:ln/>
        </p:spPr>
        <p:txBody>
          <a:bodyPr/>
          <a:lstStyle>
            <a:lvl1pPr>
              <a:defRPr/>
            </a:lvl1pPr>
          </a:lstStyle>
          <a:p>
            <a:pPr>
              <a:defRPr/>
            </a:pPr>
            <a:fld id="{9F9F9B95-DBBC-E441-9542-0CEB18789E7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24B4A66-56D2-7147-843F-C9B01418539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3E468C-71D3-5842-80E4-FE9ABD7C5D5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5789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3E468C-71D3-5842-80E4-FE9ABD7C5D5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8015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3E468C-71D3-5842-80E4-FE9ABD7C5D5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4125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3E468C-71D3-5842-80E4-FE9ABD7C5D53}" type="datetimeFigureOut">
              <a:rPr lang="en-US" smtClean="0"/>
              <a:pPr/>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784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66FA0-F6A7-704A-A947-7DBD655F731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612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3E468C-71D3-5842-80E4-FE9ABD7C5D53}" type="datetimeFigureOut">
              <a:rPr lang="en-US" smtClean="0"/>
              <a:pPr/>
              <a:t>8/12/16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8236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3E468C-71D3-5842-80E4-FE9ABD7C5D53}" type="datetimeFigureOut">
              <a:rPr lang="en-US" smtClean="0"/>
              <a:pPr/>
              <a:t>8/12/16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952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E468C-71D3-5842-80E4-FE9ABD7C5D53}" type="datetimeFigureOut">
              <a:rPr lang="en-US" smtClean="0"/>
              <a:pPr/>
              <a:t>8/12/16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2620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E468C-71D3-5842-80E4-FE9ABD7C5D53}" type="datetimeFigureOut">
              <a:rPr lang="en-US" smtClean="0"/>
              <a:pPr/>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8195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E468C-71D3-5842-80E4-FE9ABD7C5D53}" type="datetimeFigureOut">
              <a:rPr lang="en-US" smtClean="0"/>
              <a:pPr/>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4751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3E468C-71D3-5842-80E4-FE9ABD7C5D5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1024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3E468C-71D3-5842-80E4-FE9ABD7C5D53}" type="datetimeFigureOut">
              <a:rPr lang="en-US" smtClean="0"/>
              <a:pPr/>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8094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A66FA0-F6A7-704A-A947-7DBD655F7313}" type="datetimeFigureOut">
              <a:rPr lang="en-US" smtClean="0"/>
              <a:pPr/>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2170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Gill Sans" pitchFamily="4"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A66FA0-F6A7-704A-A947-7DBD655F7313}" type="datetimeFigureOut">
              <a:rPr lang="en-US" smtClean="0"/>
              <a:pPr/>
              <a:t>8/12/16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42712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73"/>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73"/>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4"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A66FA0-F6A7-704A-A947-7DBD655F7313}" type="datetimeFigureOut">
              <a:rPr lang="en-US" smtClean="0"/>
              <a:pPr/>
              <a:t>8/12/16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000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66FA0-F6A7-704A-A947-7DBD655F7313}" type="datetimeFigureOut">
              <a:rPr lang="en-US" smtClean="0"/>
              <a:pPr/>
              <a:t>8/12/16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698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66FA0-F6A7-704A-A947-7DBD655F7313}" type="datetimeFigureOut">
              <a:rPr lang="en-US" smtClean="0"/>
              <a:pPr/>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640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66FA0-F6A7-704A-A947-7DBD655F7313}" type="datetimeFigureOut">
              <a:rPr lang="en-US" smtClean="0"/>
              <a:pPr/>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27981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66FA0-F6A7-704A-A947-7DBD655F7313}" type="datetimeFigureOut">
              <a:rPr lang="en-US" smtClean="0"/>
              <a:pPr/>
              <a:t>8/12/16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7F423-B05B-8441-AA9D-29451F4D326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2637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866 w 5740"/>
                <a:gd name="T1" fmla="*/ 5 h 4316"/>
                <a:gd name="T2" fmla="*/ 0 w 5740"/>
                <a:gd name="T3" fmla="*/ 5 h 4316"/>
                <a:gd name="T4" fmla="*/ 0 w 5740"/>
                <a:gd name="T5" fmla="*/ 0 h 4316"/>
                <a:gd name="T6" fmla="*/ 5866 w 5740"/>
                <a:gd name="T7" fmla="*/ 0 h 4316"/>
                <a:gd name="T8" fmla="*/ 5866 w 5740"/>
                <a:gd name="T9" fmla="*/ 5 h 4316"/>
                <a:gd name="T10" fmla="*/ 5866 w 5740"/>
                <a:gd name="T11" fmla="*/ 5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grpSp>
          <p:nvGrpSpPr>
            <p:cNvPr id="3" name="Group 4"/>
            <p:cNvGrpSpPr>
              <a:grpSpLocks/>
            </p:cNvGrpSpPr>
            <p:nvPr/>
          </p:nvGrpSpPr>
          <p:grpSpPr bwMode="auto">
            <a:xfrm>
              <a:off x="1776" y="3024"/>
              <a:ext cx="3929" cy="1290"/>
              <a:chOff x="1776" y="3024"/>
              <a:chExt cx="3929" cy="1290"/>
            </a:xfrm>
          </p:grpSpPr>
          <p:grpSp>
            <p:nvGrpSpPr>
              <p:cNvPr id="4" name="Group 5"/>
              <p:cNvGrpSpPr>
                <a:grpSpLocks/>
              </p:cNvGrpSpPr>
              <p:nvPr userDrawn="1"/>
            </p:nvGrpSpPr>
            <p:grpSpPr bwMode="auto">
              <a:xfrm>
                <a:off x="2268" y="3934"/>
                <a:ext cx="638" cy="377"/>
                <a:chOff x="2268" y="3934"/>
                <a:chExt cx="638" cy="377"/>
              </a:xfrm>
            </p:grpSpPr>
            <p:sp>
              <p:nvSpPr>
                <p:cNvPr id="34822"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34823"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34824"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34825"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26"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27"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28"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charset="0"/>
                    <a:ea typeface="+mn-ea"/>
                    <a:cs typeface="+mn-cs"/>
                  </a:endParaRPr>
                </a:p>
              </p:txBody>
            </p:sp>
            <p:sp>
              <p:nvSpPr>
                <p:cNvPr id="34829"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charset="0"/>
                    <a:ea typeface="+mn-ea"/>
                    <a:cs typeface="+mn-cs"/>
                  </a:endParaRPr>
                </a:p>
              </p:txBody>
            </p:sp>
          </p:grpSp>
          <p:sp>
            <p:nvSpPr>
              <p:cNvPr id="34830"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charset="0"/>
                  <a:ea typeface="+mn-ea"/>
                  <a:cs typeface="+mn-cs"/>
                </a:endParaRPr>
              </a:p>
            </p:txBody>
          </p:sp>
          <p:sp>
            <p:nvSpPr>
              <p:cNvPr id="34831"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32"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33"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34"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35"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36"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charset="0"/>
                  <a:ea typeface="+mn-ea"/>
                  <a:cs typeface="+mn-cs"/>
                </a:endParaRPr>
              </a:p>
            </p:txBody>
          </p:sp>
          <p:sp>
            <p:nvSpPr>
              <p:cNvPr id="34837"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38"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charset="0"/>
                  <a:ea typeface="+mn-ea"/>
                  <a:cs typeface="+mn-cs"/>
                </a:endParaRPr>
              </a:p>
            </p:txBody>
          </p:sp>
          <p:sp>
            <p:nvSpPr>
              <p:cNvPr id="34839"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charset="0"/>
                  <a:ea typeface="+mn-ea"/>
                  <a:cs typeface="+mn-cs"/>
                </a:endParaRPr>
              </a:p>
            </p:txBody>
          </p:sp>
          <p:sp>
            <p:nvSpPr>
              <p:cNvPr id="34840"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charset="0"/>
                  <a:ea typeface="+mn-ea"/>
                  <a:cs typeface="+mn-cs"/>
                </a:endParaRPr>
              </a:p>
            </p:txBody>
          </p:sp>
          <p:sp>
            <p:nvSpPr>
              <p:cNvPr id="34841"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42"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charset="0"/>
                  <a:ea typeface="+mn-ea"/>
                  <a:cs typeface="+mn-cs"/>
                </a:endParaRPr>
              </a:p>
            </p:txBody>
          </p:sp>
          <p:sp>
            <p:nvSpPr>
              <p:cNvPr id="34843"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charset="0"/>
                  <a:ea typeface="+mn-ea"/>
                  <a:cs typeface="+mn-cs"/>
                </a:endParaRPr>
              </a:p>
            </p:txBody>
          </p:sp>
          <p:sp>
            <p:nvSpPr>
              <p:cNvPr id="34844"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34847"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48"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49"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34851"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2"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3"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4"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5"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6"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7"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8"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59"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charset="0"/>
                  <a:ea typeface="+mn-ea"/>
                  <a:cs typeface="+mn-cs"/>
                </a:endParaRPr>
              </a:p>
            </p:txBody>
          </p:sp>
          <p:sp>
            <p:nvSpPr>
              <p:cNvPr id="34860"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34861"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charset="0"/>
                  <a:ea typeface="+mn-ea"/>
                  <a:cs typeface="+mn-cs"/>
                </a:endParaRPr>
              </a:p>
            </p:txBody>
          </p:sp>
          <p:sp>
            <p:nvSpPr>
              <p:cNvPr id="1067" name="Freeform 46"/>
              <p:cNvSpPr>
                <a:spLocks/>
              </p:cNvSpPr>
              <p:nvPr/>
            </p:nvSpPr>
            <p:spPr bwMode="hidden">
              <a:xfrm>
                <a:off x="5280" y="3186"/>
                <a:ext cx="383" cy="96"/>
              </a:xfrm>
              <a:custGeom>
                <a:avLst/>
                <a:gdLst>
                  <a:gd name="T0" fmla="*/ 216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6 w 382"/>
                  <a:gd name="T19" fmla="*/ 96 h 96"/>
                  <a:gd name="T20" fmla="*/ 270 w 382"/>
                  <a:gd name="T21" fmla="*/ 90 h 96"/>
                  <a:gd name="T22" fmla="*/ 318 w 382"/>
                  <a:gd name="T23" fmla="*/ 84 h 96"/>
                  <a:gd name="T24" fmla="*/ 359 w 382"/>
                  <a:gd name="T25" fmla="*/ 66 h 96"/>
                  <a:gd name="T26" fmla="*/ 389 w 382"/>
                  <a:gd name="T27" fmla="*/ 42 h 96"/>
                  <a:gd name="T28" fmla="*/ 383 w 382"/>
                  <a:gd name="T29" fmla="*/ 42 h 96"/>
                  <a:gd name="T30" fmla="*/ 353 w 382"/>
                  <a:gd name="T31" fmla="*/ 66 h 96"/>
                  <a:gd name="T32" fmla="*/ 312 w 382"/>
                  <a:gd name="T33" fmla="*/ 78 h 96"/>
                  <a:gd name="T34" fmla="*/ 270 w 382"/>
                  <a:gd name="T35" fmla="*/ 90 h 96"/>
                  <a:gd name="T36" fmla="*/ 216 w 382"/>
                  <a:gd name="T37" fmla="*/ 96 h 96"/>
                  <a:gd name="T38" fmla="*/ 216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6 w 185"/>
                  <a:gd name="T5" fmla="*/ 36 h 210"/>
                  <a:gd name="T6" fmla="*/ 162 w 185"/>
                  <a:gd name="T7" fmla="*/ 72 h 210"/>
                  <a:gd name="T8" fmla="*/ 168 w 185"/>
                  <a:gd name="T9" fmla="*/ 90 h 210"/>
                  <a:gd name="T10" fmla="*/ 174 w 185"/>
                  <a:gd name="T11" fmla="*/ 114 h 210"/>
                  <a:gd name="T12" fmla="*/ 168 w 185"/>
                  <a:gd name="T13" fmla="*/ 138 h 210"/>
                  <a:gd name="T14" fmla="*/ 156 w 185"/>
                  <a:gd name="T15" fmla="*/ 162 h 210"/>
                  <a:gd name="T16" fmla="*/ 126 w 185"/>
                  <a:gd name="T17" fmla="*/ 180 h 210"/>
                  <a:gd name="T18" fmla="*/ 90 w 185"/>
                  <a:gd name="T19" fmla="*/ 198 h 210"/>
                  <a:gd name="T20" fmla="*/ 103 w 185"/>
                  <a:gd name="T21" fmla="*/ 210 h 210"/>
                  <a:gd name="T22" fmla="*/ 138 w 185"/>
                  <a:gd name="T23" fmla="*/ 192 h 210"/>
                  <a:gd name="T24" fmla="*/ 168 w 185"/>
                  <a:gd name="T25" fmla="*/ 168 h 210"/>
                  <a:gd name="T26" fmla="*/ 186 w 185"/>
                  <a:gd name="T27" fmla="*/ 144 h 210"/>
                  <a:gd name="T28" fmla="*/ 192 w 185"/>
                  <a:gd name="T29" fmla="*/ 114 h 210"/>
                  <a:gd name="T30" fmla="*/ 186 w 185"/>
                  <a:gd name="T31" fmla="*/ 90 h 210"/>
                  <a:gd name="T32" fmla="*/ 180 w 185"/>
                  <a:gd name="T33" fmla="*/ 66 h 210"/>
                  <a:gd name="T34" fmla="*/ 162 w 185"/>
                  <a:gd name="T35" fmla="*/ 48 h 210"/>
                  <a:gd name="T36" fmla="*/ 138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a:latin typeface="Times" pitchFamily="4" charset="0"/>
                  <a:ea typeface="ＭＳ Ｐゴシック" pitchFamily="4" charset="-128"/>
                  <a:cs typeface="ＭＳ Ｐゴシック" pitchFamily="4" charset="-128"/>
                </a:endParaRPr>
              </a:p>
            </p:txBody>
          </p:sp>
          <p:sp>
            <p:nvSpPr>
              <p:cNvPr id="34869"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grpSp>
            <p:nvGrpSpPr>
              <p:cNvPr id="5" name="Group 54"/>
              <p:cNvGrpSpPr>
                <a:grpSpLocks/>
              </p:cNvGrpSpPr>
              <p:nvPr userDrawn="1"/>
            </p:nvGrpSpPr>
            <p:grpSpPr bwMode="auto">
              <a:xfrm>
                <a:off x="4546" y="3608"/>
                <a:ext cx="518" cy="319"/>
                <a:chOff x="4546" y="3608"/>
                <a:chExt cx="518" cy="319"/>
              </a:xfrm>
            </p:grpSpPr>
            <p:sp>
              <p:nvSpPr>
                <p:cNvPr id="34871"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charset="0"/>
                    <a:ea typeface="+mn-ea"/>
                    <a:cs typeface="+mn-cs"/>
                  </a:endParaRPr>
                </a:p>
              </p:txBody>
            </p:sp>
            <p:sp>
              <p:nvSpPr>
                <p:cNvPr id="34872"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73"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74"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75"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charset="0"/>
                    <a:ea typeface="+mn-ea"/>
                    <a:cs typeface="+mn-cs"/>
                  </a:endParaRPr>
                </a:p>
              </p:txBody>
            </p:sp>
            <p:sp>
              <p:nvSpPr>
                <p:cNvPr id="34876"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charset="0"/>
                    <a:ea typeface="+mn-ea"/>
                    <a:cs typeface="+mn-cs"/>
                  </a:endParaRPr>
                </a:p>
              </p:txBody>
            </p:sp>
          </p:grpSp>
          <p:grpSp>
            <p:nvGrpSpPr>
              <p:cNvPr id="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extLst>
              </p:spPr>
              <p:txBody>
                <a:bodyPr/>
                <a:lstStyle>
                  <a:lvl1pPr>
                    <a:defRPr sz="2400">
                      <a:solidFill>
                        <a:schemeClr val="tx1"/>
                      </a:solidFill>
                      <a:latin typeface="Times" pitchFamily="-104" charset="0"/>
                      <a:ea typeface="ＭＳ Ｐゴシック" pitchFamily="-104" charset="-128"/>
                    </a:defRPr>
                  </a:lvl1pPr>
                  <a:lvl2pPr marL="742950" indent="-285750">
                    <a:defRPr sz="2400">
                      <a:solidFill>
                        <a:schemeClr val="tx1"/>
                      </a:solidFill>
                      <a:latin typeface="Times" pitchFamily="-104" charset="0"/>
                      <a:ea typeface="ＭＳ Ｐゴシック" pitchFamily="-104" charset="-128"/>
                    </a:defRPr>
                  </a:lvl2pPr>
                  <a:lvl3pPr marL="1143000" indent="-228600">
                    <a:defRPr sz="2400">
                      <a:solidFill>
                        <a:schemeClr val="tx1"/>
                      </a:solidFill>
                      <a:latin typeface="Times" pitchFamily="-104" charset="0"/>
                      <a:ea typeface="ＭＳ Ｐゴシック" pitchFamily="-104" charset="-128"/>
                    </a:defRPr>
                  </a:lvl3pPr>
                  <a:lvl4pPr marL="1600200" indent="-228600">
                    <a:defRPr sz="2400">
                      <a:solidFill>
                        <a:schemeClr val="tx1"/>
                      </a:solidFill>
                      <a:latin typeface="Times" pitchFamily="-104" charset="0"/>
                      <a:ea typeface="ＭＳ Ｐゴシック" pitchFamily="-104" charset="-128"/>
                    </a:defRPr>
                  </a:lvl4pPr>
                  <a:lvl5pPr marL="2057400" indent="-228600">
                    <a:defRPr sz="2400">
                      <a:solidFill>
                        <a:schemeClr val="tx1"/>
                      </a:solidFill>
                      <a:latin typeface="Times" pitchFamily="-104" charset="0"/>
                      <a:ea typeface="ＭＳ Ｐゴシック" pitchFamily="-104" charset="-128"/>
                    </a:defRPr>
                  </a:lvl5pPr>
                  <a:lvl6pPr marL="25146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6pPr>
                  <a:lvl7pPr marL="29718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7pPr>
                  <a:lvl8pPr marL="34290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8pPr>
                  <a:lvl9pPr marL="3886200" indent="-228600" eaLnBrk="0" fontAlgn="base" hangingPunct="0">
                    <a:spcBef>
                      <a:spcPct val="0"/>
                    </a:spcBef>
                    <a:spcAft>
                      <a:spcPct val="0"/>
                    </a:spcAft>
                    <a:defRPr sz="2400">
                      <a:solidFill>
                        <a:schemeClr val="tx1"/>
                      </a:solidFill>
                      <a:latin typeface="Times" pitchFamily="-104" charset="0"/>
                      <a:ea typeface="ＭＳ Ｐゴシック" pitchFamily="-104" charset="-128"/>
                    </a:defRPr>
                  </a:lvl9pPr>
                </a:lstStyle>
                <a:p>
                  <a:pPr>
                    <a:defRPr/>
                  </a:pPr>
                  <a:endParaRPr lang="en-US" altLang="en-US" smtClean="0">
                    <a:cs typeface="+mn-cs"/>
                  </a:endParaRPr>
                </a:p>
              </p:txBody>
            </p:sp>
          </p:grpSp>
        </p:grpSp>
      </p:grpSp>
      <p:sp>
        <p:nvSpPr>
          <p:cNvPr id="34882"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4883"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34884"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34885"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pitchFamily="4" charset="0"/>
                <a:ea typeface="ＭＳ Ｐゴシック" pitchFamily="4" charset="-128"/>
                <a:cs typeface="ＭＳ Ｐゴシック" pitchFamily="4" charset="-128"/>
              </a:defRPr>
            </a:lvl1pPr>
          </a:lstStyle>
          <a:p>
            <a:pPr>
              <a:defRPr/>
            </a:pPr>
            <a:fld id="{1832F042-2218-7D4A-903D-F0CC40E240D9}" type="slidenum">
              <a:rPr lang="en-US"/>
              <a:pPr>
                <a:defRPr/>
              </a:pPr>
              <a:t>‹#›</a:t>
            </a:fld>
            <a:endParaRPr lang="en-US"/>
          </a:p>
        </p:txBody>
      </p:sp>
      <p:sp>
        <p:nvSpPr>
          <p:cNvPr id="34886"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102" charset="2"/>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102" charset="2"/>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50000"/>
        <a:buFont typeface="Wingdings" pitchFamily="-102" charset="2"/>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E468C-71D3-5842-80E4-FE9ABD7C5D53}" type="datetimeFigureOut">
              <a:rPr lang="en-US" smtClean="0"/>
              <a:pPr/>
              <a:t>8/12/16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95598-62C1-0042-B274-DFA0BE7FF7E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04440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794742"/>
          </a:xfrm>
          <a:prstGeom prst="rect">
            <a:avLst/>
          </a:prstGeom>
          <a:noFill/>
          <a:ln w="12700">
            <a:noFill/>
            <a:miter lim="800000"/>
            <a:headEnd/>
            <a:tailEnd/>
          </a:ln>
        </p:spPr>
        <p:txBody>
          <a:bodyPr vert="horz" wrap="square" lIns="35717" tIns="35717" rIns="35717" bIns="35717" numCol="1" anchor="t" anchorCtr="0" compatLnSpc="1">
            <a:prstTxWarp prst="textNoShape">
              <a:avLst/>
            </a:prstTxWarp>
          </a:bodyPr>
          <a:lstStyle/>
          <a:p>
            <a:pPr lvl="0"/>
            <a:r>
              <a:rPr lang="en-US">
                <a:sym typeface="Gill Sans" pitchFamily="-102" charset="0"/>
              </a:rPr>
              <a:t>Click to edit Master text styles</a:t>
            </a:r>
          </a:p>
          <a:p>
            <a:pPr lvl="1"/>
            <a:r>
              <a:rPr lang="en-US">
                <a:sym typeface="Gill Sans" pitchFamily="-102" charset="0"/>
              </a:rPr>
              <a:t>Second level</a:t>
            </a:r>
          </a:p>
          <a:p>
            <a:pPr lvl="2"/>
            <a:r>
              <a:rPr lang="en-US">
                <a:sym typeface="Gill Sans" pitchFamily="-102" charset="0"/>
              </a:rPr>
              <a:t>Third level</a:t>
            </a:r>
          </a:p>
          <a:p>
            <a:pPr lvl="3"/>
            <a:r>
              <a:rPr lang="en-US">
                <a:sym typeface="Gill Sans" pitchFamily="-102" charset="0"/>
              </a:rPr>
              <a:t>Fourth level</a:t>
            </a:r>
          </a:p>
          <a:p>
            <a:pPr lvl="4"/>
            <a:r>
              <a:rPr lang="en-US">
                <a:sym typeface="Gill Sans" pitchFamily="-102"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w="12700">
            <a:noFill/>
            <a:miter lim="800000"/>
            <a:headEnd/>
            <a:tailEnd/>
          </a:ln>
        </p:spPr>
        <p:txBody>
          <a:bodyPr vert="horz" wrap="square" lIns="35717" tIns="35717" rIns="35717" bIns="35717" numCol="1" anchor="b" anchorCtr="0" compatLnSpc="1">
            <a:prstTxWarp prst="textNoShape">
              <a:avLst/>
            </a:prstTxWarp>
          </a:bodyPr>
          <a:lstStyle/>
          <a:p>
            <a:pPr lvl="0"/>
            <a:r>
              <a:rPr lang="en-US">
                <a:sym typeface="Gill Sans" pitchFamily="-102" charset="0"/>
              </a:rPr>
              <a:t>Click to edit Master title style</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2" charset="0"/>
        </a:defRPr>
      </a:lvl1pPr>
      <a:lvl2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2pPr>
      <a:lvl3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3pPr>
      <a:lvl4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4pPr>
      <a:lvl5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5pPr>
      <a:lvl6pPr marL="321457"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6pPr>
      <a:lvl7pPr marL="642915"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7pPr>
      <a:lvl8pPr marL="964372"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8pPr>
      <a:lvl9pPr marL="1285829"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9pPr>
    </p:titleStyle>
    <p:bodyStyle>
      <a:lvl1pPr marL="241093" indent="-241093" algn="ctr" rtl="0" eaLnBrk="0" fontAlgn="base" hangingPunct="0">
        <a:spcBef>
          <a:spcPct val="0"/>
        </a:spcBef>
        <a:spcAft>
          <a:spcPct val="0"/>
        </a:spcAft>
        <a:defRPr sz="2500">
          <a:solidFill>
            <a:schemeClr val="tx1"/>
          </a:solidFill>
          <a:latin typeface="+mn-lt"/>
          <a:ea typeface="+mn-ea"/>
          <a:cs typeface="+mn-cs"/>
          <a:sym typeface="Gill Sans" pitchFamily="-102" charset="0"/>
        </a:defRPr>
      </a:lvl1pPr>
      <a:lvl2pPr marL="522368" indent="-200911" algn="ctr" rtl="0" eaLnBrk="0" fontAlgn="base" hangingPunct="0">
        <a:spcBef>
          <a:spcPct val="0"/>
        </a:spcBef>
        <a:spcAft>
          <a:spcPct val="0"/>
        </a:spcAft>
        <a:defRPr sz="2500">
          <a:solidFill>
            <a:schemeClr val="tx1"/>
          </a:solidFill>
          <a:latin typeface="+mn-lt"/>
          <a:ea typeface="+mn-ea"/>
          <a:cs typeface="+mn-cs"/>
          <a:sym typeface="Gill Sans" pitchFamily="-102" charset="0"/>
        </a:defRPr>
      </a:lvl2pPr>
      <a:lvl3pPr marL="803643" indent="-160729" algn="ctr" rtl="0" eaLnBrk="0" fontAlgn="base" hangingPunct="0">
        <a:spcBef>
          <a:spcPct val="0"/>
        </a:spcBef>
        <a:spcAft>
          <a:spcPct val="0"/>
        </a:spcAft>
        <a:defRPr sz="2500">
          <a:solidFill>
            <a:schemeClr val="tx1"/>
          </a:solidFill>
          <a:latin typeface="+mn-lt"/>
          <a:ea typeface="+mn-ea"/>
          <a:cs typeface="+mn-cs"/>
          <a:sym typeface="Gill Sans" pitchFamily="-102" charset="0"/>
        </a:defRPr>
      </a:lvl3pPr>
      <a:lvl4pPr marL="1125101" indent="-160729" algn="ctr" rtl="0" eaLnBrk="0" fontAlgn="base" hangingPunct="0">
        <a:spcBef>
          <a:spcPct val="0"/>
        </a:spcBef>
        <a:spcAft>
          <a:spcPct val="0"/>
        </a:spcAft>
        <a:defRPr sz="2500">
          <a:solidFill>
            <a:schemeClr val="tx1"/>
          </a:solidFill>
          <a:latin typeface="+mn-lt"/>
          <a:ea typeface="+mn-ea"/>
          <a:cs typeface="+mn-cs"/>
          <a:sym typeface="Gill Sans" pitchFamily="-102" charset="0"/>
        </a:defRPr>
      </a:lvl4pPr>
      <a:lvl5pPr marL="1446558" indent="-160729" algn="ctr" rtl="0" eaLnBrk="0" fontAlgn="base" hangingPunct="0">
        <a:spcBef>
          <a:spcPct val="0"/>
        </a:spcBef>
        <a:spcAft>
          <a:spcPct val="0"/>
        </a:spcAft>
        <a:defRPr sz="2500">
          <a:solidFill>
            <a:schemeClr val="tx1"/>
          </a:solidFill>
          <a:latin typeface="+mn-lt"/>
          <a:ea typeface="+mn-ea"/>
          <a:cs typeface="+mn-cs"/>
          <a:sym typeface="Gill Sans" pitchFamily="-102" charset="0"/>
        </a:defRPr>
      </a:lvl5pPr>
      <a:lvl6pPr marL="321457" algn="ctr" rtl="0" fontAlgn="base">
        <a:spcBef>
          <a:spcPct val="0"/>
        </a:spcBef>
        <a:spcAft>
          <a:spcPct val="0"/>
        </a:spcAft>
        <a:defRPr sz="2500">
          <a:solidFill>
            <a:schemeClr val="tx1"/>
          </a:solidFill>
          <a:latin typeface="+mn-lt"/>
          <a:ea typeface="+mn-ea"/>
          <a:cs typeface="+mn-cs"/>
          <a:sym typeface="Gill Sans" pitchFamily="4" charset="0"/>
        </a:defRPr>
      </a:lvl6pPr>
      <a:lvl7pPr marL="642915" algn="ctr" rtl="0" fontAlgn="base">
        <a:spcBef>
          <a:spcPct val="0"/>
        </a:spcBef>
        <a:spcAft>
          <a:spcPct val="0"/>
        </a:spcAft>
        <a:defRPr sz="2500">
          <a:solidFill>
            <a:schemeClr val="tx1"/>
          </a:solidFill>
          <a:latin typeface="+mn-lt"/>
          <a:ea typeface="+mn-ea"/>
          <a:cs typeface="+mn-cs"/>
          <a:sym typeface="Gill Sans" pitchFamily="4" charset="0"/>
        </a:defRPr>
      </a:lvl7pPr>
      <a:lvl8pPr marL="964372" algn="ctr" rtl="0" fontAlgn="base">
        <a:spcBef>
          <a:spcPct val="0"/>
        </a:spcBef>
        <a:spcAft>
          <a:spcPct val="0"/>
        </a:spcAft>
        <a:defRPr sz="2500">
          <a:solidFill>
            <a:schemeClr val="tx1"/>
          </a:solidFill>
          <a:latin typeface="+mn-lt"/>
          <a:ea typeface="+mn-ea"/>
          <a:cs typeface="+mn-cs"/>
          <a:sym typeface="Gill Sans" pitchFamily="4" charset="0"/>
        </a:defRPr>
      </a:lvl8pPr>
      <a:lvl9pPr marL="1285829" algn="ctr" rtl="0" fontAlgn="base">
        <a:spcBef>
          <a:spcPct val="0"/>
        </a:spcBef>
        <a:spcAft>
          <a:spcPct val="0"/>
        </a:spcAft>
        <a:defRPr sz="2500">
          <a:solidFill>
            <a:schemeClr val="tx1"/>
          </a:solidFill>
          <a:latin typeface="+mn-lt"/>
          <a:ea typeface="+mn-ea"/>
          <a:cs typeface="+mn-cs"/>
          <a:sym typeface="Gill Sans" pitchFamily="4"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70" y="178594"/>
            <a:ext cx="7358063" cy="17145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2" charset="0"/>
              </a:rPr>
              <a:t>Click to edit Master title style</a:t>
            </a:r>
          </a:p>
        </p:txBody>
      </p:sp>
      <p:sp>
        <p:nvSpPr>
          <p:cNvPr id="13315" name="Rectangle 2"/>
          <p:cNvSpPr>
            <a:spLocks noGrp="1" noChangeArrowheads="1"/>
          </p:cNvSpPr>
          <p:nvPr>
            <p:ph type="body" idx="1"/>
          </p:nvPr>
        </p:nvSpPr>
        <p:spPr bwMode="auto">
          <a:xfrm>
            <a:off x="892970" y="1946673"/>
            <a:ext cx="7358063" cy="4018359"/>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2" charset="0"/>
              </a:rPr>
              <a:t>Click to edit Master text styles</a:t>
            </a:r>
          </a:p>
          <a:p>
            <a:pPr lvl="1"/>
            <a:r>
              <a:rPr lang="en-US">
                <a:sym typeface="Gill Sans" pitchFamily="-102" charset="0"/>
              </a:rPr>
              <a:t>Second level</a:t>
            </a:r>
          </a:p>
          <a:p>
            <a:pPr lvl="2"/>
            <a:r>
              <a:rPr lang="en-US">
                <a:sym typeface="Gill Sans" pitchFamily="-102" charset="0"/>
              </a:rPr>
              <a:t>Third level</a:t>
            </a:r>
          </a:p>
          <a:p>
            <a:pPr lvl="3"/>
            <a:r>
              <a:rPr lang="en-US">
                <a:sym typeface="Gill Sans" pitchFamily="-102" charset="0"/>
              </a:rPr>
              <a:t>Fourth level</a:t>
            </a:r>
          </a:p>
          <a:p>
            <a:pPr lvl="4"/>
            <a:r>
              <a:rPr lang="en-US">
                <a:sym typeface="Gill Sans" pitchFamily="-102" charset="0"/>
              </a:rPr>
              <a:t>Fifth level</a:t>
            </a: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2" charset="0"/>
        </a:defRPr>
      </a:lvl1pPr>
      <a:lvl2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2pPr>
      <a:lvl3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3pPr>
      <a:lvl4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4pPr>
      <a:lvl5pPr algn="ctr" rtl="0" eaLnBrk="0" fontAlgn="base" hangingPunct="0">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102" charset="0"/>
        </a:defRPr>
      </a:lvl5pPr>
      <a:lvl6pPr marL="321440"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6pPr>
      <a:lvl7pPr marL="642882"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7pPr>
      <a:lvl8pPr marL="964323"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8pPr>
      <a:lvl9pPr marL="1285763" algn="ctr" rtl="0" fontAlgn="base">
        <a:spcBef>
          <a:spcPct val="0"/>
        </a:spcBef>
        <a:spcAft>
          <a:spcPct val="0"/>
        </a:spcAft>
        <a:defRPr sz="5900">
          <a:solidFill>
            <a:schemeClr val="tx1"/>
          </a:solidFill>
          <a:latin typeface="Gill Sans" pitchFamily="4" charset="0"/>
          <a:ea typeface="Heiti SC Light" pitchFamily="4" charset="-122"/>
          <a:cs typeface="Heiti SC Light" pitchFamily="4" charset="-122"/>
          <a:sym typeface="Gill Sans" pitchFamily="4" charset="0"/>
        </a:defRPr>
      </a:lvl9pPr>
    </p:titleStyle>
    <p:bodyStyle>
      <a:lvl1pPr marL="589308" indent="-401801" algn="l" rtl="0" eaLnBrk="0" fontAlgn="base" hangingPunct="0">
        <a:spcBef>
          <a:spcPts val="1687"/>
        </a:spcBef>
        <a:spcAft>
          <a:spcPct val="0"/>
        </a:spcAft>
        <a:buSzPct val="171000"/>
        <a:buFont typeface="Gill Sans" pitchFamily="-102" charset="0"/>
        <a:buChar char="•"/>
        <a:defRPr sz="3000">
          <a:solidFill>
            <a:schemeClr val="tx1"/>
          </a:solidFill>
          <a:latin typeface="+mn-lt"/>
          <a:ea typeface="+mn-ea"/>
          <a:cs typeface="+mn-cs"/>
          <a:sym typeface="Gill Sans" pitchFamily="-102" charset="0"/>
        </a:defRPr>
      </a:lvl1pPr>
      <a:lvl2pPr marL="901820" indent="-401801" algn="l" rtl="0" eaLnBrk="0" fontAlgn="base" hangingPunct="0">
        <a:spcBef>
          <a:spcPts val="1687"/>
        </a:spcBef>
        <a:spcAft>
          <a:spcPct val="0"/>
        </a:spcAft>
        <a:buSzPct val="171000"/>
        <a:buFont typeface="Gill Sans" pitchFamily="-102" charset="0"/>
        <a:buChar char="•"/>
        <a:defRPr sz="3000">
          <a:solidFill>
            <a:schemeClr val="tx1"/>
          </a:solidFill>
          <a:latin typeface="+mn-lt"/>
          <a:ea typeface="+mn-ea"/>
          <a:cs typeface="+mn-cs"/>
          <a:sym typeface="Gill Sans" pitchFamily="-102" charset="0"/>
        </a:defRPr>
      </a:lvl2pPr>
      <a:lvl3pPr marL="1214332" indent="-401801" algn="l" rtl="0" eaLnBrk="0" fontAlgn="base" hangingPunct="0">
        <a:spcBef>
          <a:spcPts val="1687"/>
        </a:spcBef>
        <a:spcAft>
          <a:spcPct val="0"/>
        </a:spcAft>
        <a:buSzPct val="171000"/>
        <a:buFont typeface="Gill Sans" pitchFamily="-102" charset="0"/>
        <a:buChar char="•"/>
        <a:defRPr sz="3000">
          <a:solidFill>
            <a:schemeClr val="tx1"/>
          </a:solidFill>
          <a:latin typeface="+mn-lt"/>
          <a:ea typeface="+mn-ea"/>
          <a:cs typeface="+mn-cs"/>
          <a:sym typeface="Gill Sans" pitchFamily="-102" charset="0"/>
        </a:defRPr>
      </a:lvl3pPr>
      <a:lvl4pPr marL="1526844" indent="-401801" algn="l" rtl="0" eaLnBrk="0" fontAlgn="base" hangingPunct="0">
        <a:spcBef>
          <a:spcPts val="1687"/>
        </a:spcBef>
        <a:spcAft>
          <a:spcPct val="0"/>
        </a:spcAft>
        <a:buSzPct val="171000"/>
        <a:buFont typeface="Gill Sans" pitchFamily="-102" charset="0"/>
        <a:buChar char="•"/>
        <a:defRPr sz="3000">
          <a:solidFill>
            <a:schemeClr val="tx1"/>
          </a:solidFill>
          <a:latin typeface="+mn-lt"/>
          <a:ea typeface="+mn-ea"/>
          <a:cs typeface="+mn-cs"/>
          <a:sym typeface="Gill Sans" pitchFamily="-102" charset="0"/>
        </a:defRPr>
      </a:lvl4pPr>
      <a:lvl5pPr marL="1839356" indent="-401801" algn="l" rtl="0" eaLnBrk="0" fontAlgn="base" hangingPunct="0">
        <a:spcBef>
          <a:spcPts val="1687"/>
        </a:spcBef>
        <a:spcAft>
          <a:spcPct val="0"/>
        </a:spcAft>
        <a:buSzPct val="171000"/>
        <a:buFont typeface="Gill Sans" pitchFamily="-102" charset="0"/>
        <a:buChar char="•"/>
        <a:defRPr sz="3000">
          <a:solidFill>
            <a:schemeClr val="tx1"/>
          </a:solidFill>
          <a:latin typeface="+mn-lt"/>
          <a:ea typeface="+mn-ea"/>
          <a:cs typeface="+mn-cs"/>
          <a:sym typeface="Gill Sans" pitchFamily="-102" charset="0"/>
        </a:defRPr>
      </a:lvl5pPr>
      <a:lvl6pPr marL="2160797" indent="-401801" algn="l" rtl="0" fontAlgn="base">
        <a:spcBef>
          <a:spcPts val="1687"/>
        </a:spcBef>
        <a:spcAft>
          <a:spcPct val="0"/>
        </a:spcAft>
        <a:buSzPct val="171000"/>
        <a:buFont typeface="Gill Sans" pitchFamily="4" charset="0"/>
        <a:buChar char="•"/>
        <a:defRPr sz="3000">
          <a:solidFill>
            <a:schemeClr val="tx1"/>
          </a:solidFill>
          <a:latin typeface="+mn-lt"/>
          <a:ea typeface="+mn-ea"/>
          <a:cs typeface="+mn-cs"/>
          <a:sym typeface="Gill Sans" pitchFamily="4" charset="0"/>
        </a:defRPr>
      </a:lvl6pPr>
      <a:lvl7pPr marL="2482238" indent="-401801" algn="l" rtl="0" fontAlgn="base">
        <a:spcBef>
          <a:spcPts val="1687"/>
        </a:spcBef>
        <a:spcAft>
          <a:spcPct val="0"/>
        </a:spcAft>
        <a:buSzPct val="171000"/>
        <a:buFont typeface="Gill Sans" pitchFamily="4" charset="0"/>
        <a:buChar char="•"/>
        <a:defRPr sz="3000">
          <a:solidFill>
            <a:schemeClr val="tx1"/>
          </a:solidFill>
          <a:latin typeface="+mn-lt"/>
          <a:ea typeface="+mn-ea"/>
          <a:cs typeface="+mn-cs"/>
          <a:sym typeface="Gill Sans" pitchFamily="4" charset="0"/>
        </a:defRPr>
      </a:lvl7pPr>
      <a:lvl8pPr marL="2803679" indent="-401801" algn="l" rtl="0" fontAlgn="base">
        <a:spcBef>
          <a:spcPts val="1687"/>
        </a:spcBef>
        <a:spcAft>
          <a:spcPct val="0"/>
        </a:spcAft>
        <a:buSzPct val="171000"/>
        <a:buFont typeface="Gill Sans" pitchFamily="4" charset="0"/>
        <a:buChar char="•"/>
        <a:defRPr sz="3000">
          <a:solidFill>
            <a:schemeClr val="tx1"/>
          </a:solidFill>
          <a:latin typeface="+mn-lt"/>
          <a:ea typeface="+mn-ea"/>
          <a:cs typeface="+mn-cs"/>
          <a:sym typeface="Gill Sans" pitchFamily="4" charset="0"/>
        </a:defRPr>
      </a:lvl8pPr>
      <a:lvl9pPr marL="3125120" indent="-401801" algn="l" rtl="0" fontAlgn="base">
        <a:spcBef>
          <a:spcPts val="1687"/>
        </a:spcBef>
        <a:spcAft>
          <a:spcPct val="0"/>
        </a:spcAft>
        <a:buSzPct val="171000"/>
        <a:buFont typeface="Gill Sans" pitchFamily="4" charset="0"/>
        <a:buChar char="•"/>
        <a:defRPr sz="3000">
          <a:solidFill>
            <a:schemeClr val="tx1"/>
          </a:solidFill>
          <a:latin typeface="+mn-lt"/>
          <a:ea typeface="+mn-ea"/>
          <a:cs typeface="+mn-cs"/>
          <a:sym typeface="Gill Sans" pitchFamily="4"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hyperlink" Target="mailto:glenlakeassociation@gmail.com" TargetMode="External"/><Relationship Id="rId3" Type="http://schemas.openxmlformats.org/officeDocument/2006/relationships/image" Target="../media/image1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lide0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lide10.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lide1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279400" y="131763"/>
            <a:ext cx="6667500" cy="923925"/>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defRPr/>
            </a:pPr>
            <a:r>
              <a:rPr lang="en-US" sz="5400" b="1" dirty="0" smtClean="0">
                <a:solidFill>
                  <a:srgbClr val="000090"/>
                </a:solidFill>
                <a:latin typeface="Trebuchet MS"/>
                <a:ea typeface="Arial" charset="0"/>
                <a:cs typeface="Trebuchet MS"/>
              </a:rPr>
              <a:t>Financial Report</a:t>
            </a:r>
            <a:endParaRPr lang="en-US" sz="6000" b="1" dirty="0">
              <a:solidFill>
                <a:srgbClr val="000090"/>
              </a:solidFill>
              <a:latin typeface="Trebuchet MS"/>
              <a:ea typeface="Arial" charset="0"/>
              <a:cs typeface="Trebuchet MS"/>
            </a:endParaRPr>
          </a:p>
        </p:txBody>
      </p:sp>
      <p:sp>
        <p:nvSpPr>
          <p:cNvPr id="19459" name="Text Box 5"/>
          <p:cNvSpPr txBox="1">
            <a:spLocks noChangeArrowheads="1"/>
          </p:cNvSpPr>
          <p:nvPr/>
        </p:nvSpPr>
        <p:spPr bwMode="auto">
          <a:xfrm>
            <a:off x="222250" y="2175733"/>
            <a:ext cx="8454392" cy="1661993"/>
          </a:xfrm>
          <a:prstGeom prst="rect">
            <a:avLst/>
          </a:prstGeom>
          <a:noFill/>
          <a:ln w="9525">
            <a:noFill/>
            <a:miter lim="800000"/>
            <a:headEnd/>
            <a:tailEnd/>
          </a:ln>
        </p:spPr>
        <p:txBody>
          <a:bodyPr wrap="square">
            <a:prstTxWarp prst="textNoShape">
              <a:avLst/>
            </a:prstTxWarp>
            <a:spAutoFit/>
          </a:bodyPr>
          <a:lstStyle/>
          <a:p>
            <a:pPr algn="ctr">
              <a:lnSpc>
                <a:spcPct val="130000"/>
              </a:lnSpc>
            </a:pPr>
            <a:r>
              <a:rPr lang="en-US" sz="40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Motion </a:t>
            </a:r>
            <a:r>
              <a:rPr lang="en-US" sz="4000" b="1"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to accept</a:t>
            </a:r>
            <a:r>
              <a:rPr lang="en-US" sz="40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the Financial Report</a:t>
            </a:r>
            <a:endParaRPr lang="en-US" sz="4000"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p:txBody>
      </p:sp>
      <p:sp>
        <p:nvSpPr>
          <p:cNvPr id="5"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a:xfrm>
            <a:off x="0" y="2355885"/>
            <a:ext cx="9143999" cy="1117764"/>
          </a:xfrm>
        </p:spPr>
        <p:txBody>
          <a:bodyPr anchor="t" anchorCtr="0"/>
          <a:lstStyle/>
          <a:p>
            <a:pPr eaLnBrk="1" hangingPunct="1"/>
            <a:r>
              <a:rPr lang="en-US" dirty="0">
                <a:solidFill>
                  <a:srgbClr val="201A7D"/>
                </a:solidFill>
                <a:effectLst>
                  <a:outerShdw blurRad="38100" dist="38100" dir="2700000" algn="tl">
                    <a:srgbClr val="000000">
                      <a:alpha val="43137"/>
                    </a:srgbClr>
                  </a:outerShdw>
                </a:effectLst>
                <a:latin typeface="Trebuchet MS"/>
                <a:cs typeface="Trebuchet MS"/>
              </a:rPr>
              <a:t>Swimmer’s Itch Report</a:t>
            </a:r>
          </a:p>
        </p:txBody>
      </p:sp>
      <p:sp>
        <p:nvSpPr>
          <p:cNvPr id="173059" name="Rectangle 2"/>
          <p:cNvSpPr>
            <a:spLocks noGrp="1" noChangeArrowheads="1"/>
          </p:cNvSpPr>
          <p:nvPr>
            <p:ph type="body" idx="1"/>
          </p:nvPr>
        </p:nvSpPr>
        <p:spPr/>
        <p:txBody>
          <a:bodyPr/>
          <a:lstStyle/>
          <a:p>
            <a:pPr marL="0" indent="0" eaLnBrk="1" hangingPunct="1"/>
            <a:r>
              <a:rPr lang="en-US" sz="3200" dirty="0">
                <a:solidFill>
                  <a:srgbClr val="201A7D"/>
                </a:solidFill>
                <a:effectLst>
                  <a:outerShdw blurRad="38100" dist="38100" dir="2700000" algn="tl">
                    <a:srgbClr val="000000">
                      <a:alpha val="43137"/>
                    </a:srgbClr>
                  </a:outerShdw>
                </a:effectLst>
                <a:latin typeface="Trebuchet MS"/>
                <a:cs typeface="Trebuchet MS"/>
              </a:rPr>
              <a:t>by Rob </a:t>
            </a:r>
            <a:r>
              <a:rPr lang="en-US" sz="3200" dirty="0" err="1">
                <a:solidFill>
                  <a:srgbClr val="201A7D"/>
                </a:solidFill>
                <a:effectLst>
                  <a:outerShdw blurRad="38100" dist="38100" dir="2700000" algn="tl">
                    <a:srgbClr val="000000">
                      <a:alpha val="43137"/>
                    </a:srgbClr>
                  </a:outerShdw>
                </a:effectLst>
                <a:latin typeface="Trebuchet MS"/>
                <a:cs typeface="Trebuchet MS"/>
              </a:rPr>
              <a:t>Karner</a:t>
            </a:r>
            <a:r>
              <a:rPr lang="en-US" sz="3200" dirty="0">
                <a:solidFill>
                  <a:srgbClr val="201A7D"/>
                </a:solidFill>
                <a:effectLst>
                  <a:outerShdw blurRad="38100" dist="38100" dir="2700000" algn="tl">
                    <a:srgbClr val="000000">
                      <a:alpha val="43137"/>
                    </a:srgbClr>
                  </a:outerShdw>
                </a:effectLst>
                <a:latin typeface="Trebuchet MS"/>
                <a:cs typeface="Trebuchet MS"/>
              </a:rPr>
              <a:t>, M.S.</a:t>
            </a:r>
          </a:p>
          <a:p>
            <a:pPr marL="0" indent="0" eaLnBrk="1" hangingPunct="1"/>
            <a:r>
              <a:rPr lang="en-US" sz="3200" dirty="0">
                <a:solidFill>
                  <a:srgbClr val="201A7D"/>
                </a:solidFill>
                <a:effectLst>
                  <a:outerShdw blurRad="38100" dist="38100" dir="2700000" algn="tl">
                    <a:srgbClr val="000000">
                      <a:alpha val="43137"/>
                    </a:srgbClr>
                  </a:outerShdw>
                </a:effectLst>
                <a:latin typeface="Trebuchet MS"/>
                <a:cs typeface="Trebuchet MS"/>
              </a:rPr>
              <a:t>Watershed Biologist</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Rectangle 1"/>
          <p:cNvSpPr>
            <a:spLocks noGrp="1" noChangeArrowheads="1"/>
          </p:cNvSpPr>
          <p:nvPr>
            <p:ph type="title"/>
          </p:nvPr>
        </p:nvSpPr>
        <p:spPr>
          <a:xfrm>
            <a:off x="211138" y="178594"/>
            <a:ext cx="8039895" cy="1714500"/>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Brief History</a:t>
            </a:r>
          </a:p>
        </p:txBody>
      </p:sp>
      <p:sp>
        <p:nvSpPr>
          <p:cNvPr id="174083" name="Rectangle 2"/>
          <p:cNvSpPr>
            <a:spLocks noGrp="1" noChangeArrowheads="1"/>
          </p:cNvSpPr>
          <p:nvPr>
            <p:ph type="body" idx="1"/>
          </p:nvPr>
        </p:nvSpPr>
        <p:spPr>
          <a:xfrm>
            <a:off x="581649" y="1946673"/>
            <a:ext cx="8133385" cy="4018359"/>
          </a:xfrm>
        </p:spPr>
        <p:txBody>
          <a:bodyPr anchor="t" anchorCtr="0"/>
          <a:lstStyle/>
          <a:p>
            <a:pPr marL="624992" eaLnBrk="1" hangingPunct="1">
              <a:spcAft>
                <a:spcPts val="1200"/>
              </a:spcAft>
            </a:pPr>
            <a:r>
              <a:rPr lang="en-US" dirty="0">
                <a:solidFill>
                  <a:srgbClr val="201A7D"/>
                </a:solidFill>
                <a:effectLst>
                  <a:outerShdw blurRad="38100" dist="38100" dir="2700000" algn="tl">
                    <a:srgbClr val="000000">
                      <a:alpha val="43137"/>
                    </a:srgbClr>
                  </a:outerShdw>
                </a:effectLst>
                <a:latin typeface="Trebuchet MS"/>
                <a:cs typeface="Trebuchet MS"/>
              </a:rPr>
              <a:t>First 30 years - Kill all snails with copper sulfate</a:t>
            </a:r>
          </a:p>
          <a:p>
            <a:pPr marL="624992" eaLnBrk="1" hangingPunct="1">
              <a:spcAft>
                <a:spcPts val="1200"/>
              </a:spcAft>
            </a:pPr>
            <a:r>
              <a:rPr lang="en-US" dirty="0">
                <a:solidFill>
                  <a:srgbClr val="201A7D"/>
                </a:solidFill>
                <a:effectLst>
                  <a:outerShdw blurRad="38100" dist="38100" dir="2700000" algn="tl">
                    <a:srgbClr val="000000">
                      <a:alpha val="43137"/>
                    </a:srgbClr>
                  </a:outerShdw>
                </a:effectLst>
                <a:latin typeface="Trebuchet MS"/>
                <a:cs typeface="Trebuchet MS"/>
              </a:rPr>
              <a:t>80’s and 90’s - Research &amp; Experimental Trapping of Common Mergansers</a:t>
            </a:r>
          </a:p>
          <a:p>
            <a:pPr marL="624992" eaLnBrk="1" hangingPunct="1">
              <a:spcAft>
                <a:spcPts val="1200"/>
              </a:spcAft>
            </a:pPr>
            <a:r>
              <a:rPr lang="en-US" dirty="0">
                <a:solidFill>
                  <a:srgbClr val="201A7D"/>
                </a:solidFill>
                <a:effectLst>
                  <a:outerShdw blurRad="38100" dist="38100" dir="2700000" algn="tl">
                    <a:srgbClr val="000000">
                      <a:alpha val="43137"/>
                    </a:srgbClr>
                  </a:outerShdw>
                </a:effectLst>
                <a:latin typeface="Trebuchet MS"/>
                <a:cs typeface="Trebuchet MS"/>
              </a:rPr>
              <a:t>2004 to 2009 - Perfect Control Methods</a:t>
            </a:r>
          </a:p>
        </p:txBody>
      </p:sp>
      <p:sp>
        <p:nvSpPr>
          <p:cNvPr id="5"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1"/>
          <p:cNvSpPr>
            <a:spLocks noGrp="1" noChangeArrowheads="1"/>
          </p:cNvSpPr>
          <p:nvPr>
            <p:ph type="title"/>
          </p:nvPr>
        </p:nvSpPr>
        <p:spPr>
          <a:xfrm>
            <a:off x="211139" y="164815"/>
            <a:ext cx="8436036" cy="1728279"/>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Harassment Breakdown</a:t>
            </a:r>
          </a:p>
        </p:txBody>
      </p:sp>
      <p:sp>
        <p:nvSpPr>
          <p:cNvPr id="175107" name="Rectangle 2"/>
          <p:cNvSpPr>
            <a:spLocks noGrp="1" noChangeArrowheads="1"/>
          </p:cNvSpPr>
          <p:nvPr>
            <p:ph type="body" idx="1"/>
          </p:nvPr>
        </p:nvSpPr>
        <p:spPr>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1200"/>
              </a:spcAft>
            </a:pPr>
            <a:r>
              <a:rPr lang="en-US" dirty="0">
                <a:solidFill>
                  <a:srgbClr val="201A7D"/>
                </a:solidFill>
                <a:effectLst>
                  <a:outerShdw blurRad="38100" dist="38100" dir="2700000" algn="tl">
                    <a:srgbClr val="000000">
                      <a:alpha val="43137"/>
                    </a:srgbClr>
                  </a:outerShdw>
                </a:effectLst>
                <a:latin typeface="Trebuchet MS"/>
                <a:cs typeface="Trebuchet MS"/>
              </a:rPr>
              <a:t>2010-2014 - appearance of success keeping merganser broods at one to two broods</a:t>
            </a:r>
          </a:p>
          <a:p>
            <a:pPr marL="624992" eaLnBrk="1" hangingPunct="1">
              <a:spcAft>
                <a:spcPts val="1200"/>
              </a:spcAft>
            </a:pPr>
            <a:r>
              <a:rPr lang="en-US" dirty="0">
                <a:solidFill>
                  <a:srgbClr val="201A7D"/>
                </a:solidFill>
                <a:effectLst>
                  <a:outerShdw blurRad="38100" dist="38100" dir="2700000" algn="tl">
                    <a:srgbClr val="000000">
                      <a:alpha val="43137"/>
                    </a:srgbClr>
                  </a:outerShdw>
                </a:effectLst>
                <a:latin typeface="Trebuchet MS"/>
                <a:cs typeface="Trebuchet MS"/>
              </a:rPr>
              <a:t>2015 - loosing grip on success with three merganser broods and 27 chicks</a:t>
            </a:r>
          </a:p>
          <a:p>
            <a:pPr marL="624992" eaLnBrk="1" hangingPunct="1">
              <a:spcAft>
                <a:spcPts val="1200"/>
              </a:spcAft>
            </a:pPr>
            <a:r>
              <a:rPr lang="en-US" dirty="0">
                <a:solidFill>
                  <a:srgbClr val="201A7D"/>
                </a:solidFill>
                <a:effectLst>
                  <a:outerShdw blurRad="38100" dist="38100" dir="2700000" algn="tl">
                    <a:srgbClr val="000000">
                      <a:alpha val="43137"/>
                    </a:srgbClr>
                  </a:outerShdw>
                </a:effectLst>
                <a:latin typeface="Trebuchet MS"/>
                <a:cs typeface="Trebuchet MS"/>
              </a:rPr>
              <a:t>2016 - out of control with seven broods and 61 chicks</a:t>
            </a:r>
          </a:p>
        </p:txBody>
      </p:sp>
      <p:sp>
        <p:nvSpPr>
          <p:cNvPr id="5" name="Line 8"/>
          <p:cNvSpPr>
            <a:spLocks noChangeShapeType="1"/>
          </p:cNvSpPr>
          <p:nvPr/>
        </p:nvSpPr>
        <p:spPr bwMode="auto">
          <a:xfrm>
            <a:off x="211138" y="1192213"/>
            <a:ext cx="7844694"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1"/>
          <p:cNvSpPr>
            <a:spLocks noGrp="1" noChangeArrowheads="1"/>
          </p:cNvSpPr>
          <p:nvPr>
            <p:ph type="title"/>
          </p:nvPr>
        </p:nvSpPr>
        <p:spPr>
          <a:xfrm>
            <a:off x="213272" y="178594"/>
            <a:ext cx="8037762" cy="1714500"/>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Results History</a:t>
            </a:r>
          </a:p>
        </p:txBody>
      </p:sp>
      <p:sp>
        <p:nvSpPr>
          <p:cNvPr id="176131" name="Rectangle 2"/>
          <p:cNvSpPr>
            <a:spLocks noGrp="1" noChangeArrowheads="1"/>
          </p:cNvSpPr>
          <p:nvPr>
            <p:ph type="body" idx="1"/>
          </p:nvPr>
        </p:nvSpPr>
        <p:spPr>
          <a:xfrm>
            <a:off x="213272" y="1599675"/>
            <a:ext cx="8540540" cy="4837804"/>
          </a:xfrm>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50’s to 70’s - itch still prevalent and snails</a:t>
            </a:r>
            <a:r>
              <a:rPr lang="en-US" dirty="0" smtClean="0">
                <a:solidFill>
                  <a:srgbClr val="201A7D"/>
                </a:solidFill>
                <a:effectLst>
                  <a:outerShdw blurRad="38100" dist="38100" dir="2700000" algn="tl">
                    <a:srgbClr val="000000">
                      <a:alpha val="43137"/>
                    </a:srgbClr>
                  </a:outerShdw>
                </a:effectLst>
                <a:latin typeface="Trebuchet MS"/>
                <a:cs typeface="Trebuchet MS"/>
              </a:rPr>
              <a:t> repopulate</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80’s to 90’s - snail infection rates went down</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2004 to 2009 - snail infection </a:t>
            </a:r>
            <a:r>
              <a:rPr lang="en-US" dirty="0" smtClean="0">
                <a:solidFill>
                  <a:srgbClr val="201A7D"/>
                </a:solidFill>
                <a:effectLst>
                  <a:outerShdw blurRad="38100" dist="38100" dir="2700000" algn="tl">
                    <a:srgbClr val="000000">
                      <a:alpha val="43137"/>
                    </a:srgbClr>
                  </a:outerShdw>
                </a:effectLst>
                <a:latin typeface="Trebuchet MS"/>
                <a:cs typeface="Trebuchet MS"/>
              </a:rPr>
              <a:t>rates consistently </a:t>
            </a:r>
            <a:r>
              <a:rPr lang="en-US" dirty="0">
                <a:solidFill>
                  <a:srgbClr val="201A7D"/>
                </a:solidFill>
                <a:effectLst>
                  <a:outerShdw blurRad="38100" dist="38100" dir="2700000" algn="tl">
                    <a:srgbClr val="000000">
                      <a:alpha val="43137"/>
                    </a:srgbClr>
                  </a:outerShdw>
                </a:effectLst>
                <a:latin typeface="Trebuchet MS"/>
                <a:cs typeface="Trebuchet MS"/>
              </a:rPr>
              <a:t>low</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2015 to 2016 - Higgins Lake </a:t>
            </a:r>
            <a:r>
              <a:rPr lang="en-US" dirty="0" smtClean="0">
                <a:solidFill>
                  <a:srgbClr val="201A7D"/>
                </a:solidFill>
                <a:effectLst>
                  <a:outerShdw blurRad="38100" dist="38100" dir="2700000" algn="tl">
                    <a:srgbClr val="000000">
                      <a:alpha val="43137"/>
                    </a:srgbClr>
                  </a:outerShdw>
                </a:effectLst>
                <a:latin typeface="Trebuchet MS"/>
                <a:cs typeface="Trebuchet MS"/>
              </a:rPr>
              <a:t>replicates </a:t>
            </a:r>
            <a:r>
              <a:rPr lang="en-US" dirty="0">
                <a:solidFill>
                  <a:srgbClr val="201A7D"/>
                </a:solidFill>
                <a:effectLst>
                  <a:outerShdw blurRad="38100" dist="38100" dir="2700000" algn="tl">
                    <a:srgbClr val="000000">
                      <a:alpha val="43137"/>
                    </a:srgbClr>
                  </a:outerShdw>
                </a:effectLst>
                <a:latin typeface="Trebuchet MS"/>
                <a:cs typeface="Trebuchet MS"/>
              </a:rPr>
              <a:t>GLA </a:t>
            </a:r>
            <a:r>
              <a:rPr lang="en-US" dirty="0" smtClean="0">
                <a:solidFill>
                  <a:srgbClr val="201A7D"/>
                </a:solidFill>
                <a:effectLst>
                  <a:outerShdw blurRad="38100" dist="38100" dir="2700000" algn="tl">
                    <a:srgbClr val="000000">
                      <a:alpha val="43137"/>
                    </a:srgbClr>
                  </a:outerShdw>
                </a:effectLst>
                <a:latin typeface="Trebuchet MS"/>
                <a:cs typeface="Trebuchet MS"/>
              </a:rPr>
              <a:t>Lakes</a:t>
            </a:r>
            <a:endParaRPr lang="en-US" dirty="0">
              <a:solidFill>
                <a:srgbClr val="201A7D"/>
              </a:solidFill>
              <a:effectLst>
                <a:outerShdw blurRad="38100" dist="38100" dir="2700000" algn="tl">
                  <a:srgbClr val="000000">
                    <a:alpha val="43137"/>
                  </a:srgbClr>
                </a:outerShdw>
              </a:effectLst>
              <a:latin typeface="Trebuchet MS"/>
              <a:cs typeface="Trebuchet MS"/>
            </a:endParaRPr>
          </a:p>
        </p:txBody>
      </p:sp>
      <p:sp>
        <p:nvSpPr>
          <p:cNvPr id="5"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1"/>
          <p:cNvSpPr>
            <a:spLocks noGrp="1" noChangeArrowheads="1"/>
          </p:cNvSpPr>
          <p:nvPr>
            <p:ph type="title"/>
          </p:nvPr>
        </p:nvSpPr>
        <p:spPr>
          <a:xfrm>
            <a:off x="211138" y="178594"/>
            <a:ext cx="8039895" cy="1714500"/>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Partership is Born</a:t>
            </a:r>
          </a:p>
        </p:txBody>
      </p:sp>
      <p:sp>
        <p:nvSpPr>
          <p:cNvPr id="177155" name="Rectangle 2"/>
          <p:cNvSpPr>
            <a:spLocks noGrp="1" noChangeArrowheads="1"/>
          </p:cNvSpPr>
          <p:nvPr>
            <p:ph type="body" idx="1"/>
          </p:nvPr>
        </p:nvSpPr>
        <p:spPr>
          <a:xfrm>
            <a:off x="892970" y="1946673"/>
            <a:ext cx="7783288" cy="4018359"/>
          </a:xfrm>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3000"/>
              </a:spcAft>
            </a:pPr>
            <a:r>
              <a:rPr lang="en-US" dirty="0">
                <a:solidFill>
                  <a:srgbClr val="201A7D"/>
                </a:solidFill>
                <a:effectLst>
                  <a:outerShdw blurRad="38100" dist="38100" dir="2700000" algn="tl">
                    <a:srgbClr val="000000">
                      <a:alpha val="43137"/>
                    </a:srgbClr>
                  </a:outerShdw>
                </a:effectLst>
                <a:latin typeface="Trebuchet MS"/>
                <a:cs typeface="Trebuchet MS"/>
              </a:rPr>
              <a:t>Michigan Swimmer’s Itch Partnership (MSIP) is formed in 2014</a:t>
            </a:r>
          </a:p>
          <a:p>
            <a:pPr marL="624992" eaLnBrk="1" hangingPunct="1">
              <a:spcAft>
                <a:spcPts val="3000"/>
              </a:spcAft>
            </a:pPr>
            <a:r>
              <a:rPr lang="en-US" dirty="0">
                <a:solidFill>
                  <a:srgbClr val="201A7D"/>
                </a:solidFill>
                <a:effectLst>
                  <a:outerShdw blurRad="38100" dist="38100" dir="2700000" algn="tl">
                    <a:srgbClr val="000000">
                      <a:alpha val="43137"/>
                    </a:srgbClr>
                  </a:outerShdw>
                </a:effectLst>
                <a:latin typeface="Trebuchet MS"/>
                <a:cs typeface="Trebuchet MS"/>
              </a:rPr>
              <a:t>25 Lake Associations</a:t>
            </a:r>
          </a:p>
          <a:p>
            <a:pPr marL="624992" eaLnBrk="1" hangingPunct="1">
              <a:spcAft>
                <a:spcPts val="3000"/>
              </a:spcAft>
            </a:pPr>
            <a:r>
              <a:rPr lang="en-US" dirty="0">
                <a:solidFill>
                  <a:srgbClr val="201A7D"/>
                </a:solidFill>
                <a:effectLst>
                  <a:outerShdw blurRad="38100" dist="38100" dir="2700000" algn="tl">
                    <a:srgbClr val="000000">
                      <a:alpha val="43137"/>
                    </a:srgbClr>
                  </a:outerShdw>
                </a:effectLst>
                <a:latin typeface="Trebuchet MS"/>
                <a:cs typeface="Trebuchet MS"/>
              </a:rPr>
              <a:t>GLA supports lobby effort at state level</a:t>
            </a:r>
          </a:p>
        </p:txBody>
      </p:sp>
      <p:sp>
        <p:nvSpPr>
          <p:cNvPr id="4"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1"/>
          <p:cNvSpPr>
            <a:spLocks noGrp="1" noChangeArrowheads="1"/>
          </p:cNvSpPr>
          <p:nvPr>
            <p:ph type="title"/>
          </p:nvPr>
        </p:nvSpPr>
        <p:spPr>
          <a:xfrm>
            <a:off x="211138" y="178594"/>
            <a:ext cx="8039895" cy="1714500"/>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MSIP Structure</a:t>
            </a:r>
          </a:p>
        </p:txBody>
      </p:sp>
      <p:sp>
        <p:nvSpPr>
          <p:cNvPr id="178179" name="Rectangle 2"/>
          <p:cNvSpPr>
            <a:spLocks noGrp="1" noChangeArrowheads="1"/>
          </p:cNvSpPr>
          <p:nvPr>
            <p:ph type="body" idx="1"/>
          </p:nvPr>
        </p:nvSpPr>
        <p:spPr>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Steering</a:t>
            </a:r>
            <a:r>
              <a:rPr lang="en-US" dirty="0" smtClean="0">
                <a:solidFill>
                  <a:srgbClr val="201A7D"/>
                </a:solidFill>
                <a:effectLst>
                  <a:outerShdw blurRad="38100" dist="38100" dir="2700000" algn="tl">
                    <a:srgbClr val="000000">
                      <a:alpha val="43137"/>
                    </a:srgbClr>
                  </a:outerShdw>
                </a:effectLst>
                <a:latin typeface="Trebuchet MS"/>
                <a:cs typeface="Trebuchet MS"/>
              </a:rPr>
              <a:t> Committee </a:t>
            </a:r>
            <a:r>
              <a:rPr lang="en-US" dirty="0">
                <a:solidFill>
                  <a:srgbClr val="201A7D"/>
                </a:solidFill>
                <a:effectLst>
                  <a:outerShdw blurRad="38100" dist="38100" dir="2700000" algn="tl">
                    <a:srgbClr val="000000">
                      <a:alpha val="43137"/>
                    </a:srgbClr>
                  </a:outerShdw>
                </a:effectLst>
                <a:latin typeface="Trebuchet MS"/>
                <a:cs typeface="Trebuchet MS"/>
              </a:rPr>
              <a:t>- GLA represented</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Leelanau Center for Education is home of MSIP</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Susan Price is project manager</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$250K for first year with two additional years of funding expected</a:t>
            </a:r>
          </a:p>
        </p:txBody>
      </p:sp>
      <p:sp>
        <p:nvSpPr>
          <p:cNvPr id="4"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1"/>
          <p:cNvSpPr>
            <a:spLocks noGrp="1" noChangeArrowheads="1"/>
          </p:cNvSpPr>
          <p:nvPr>
            <p:ph type="title"/>
          </p:nvPr>
        </p:nvSpPr>
        <p:spPr>
          <a:xfrm>
            <a:off x="211138" y="178594"/>
            <a:ext cx="8039895" cy="1714500"/>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Oakland University</a:t>
            </a:r>
          </a:p>
        </p:txBody>
      </p:sp>
      <p:sp>
        <p:nvSpPr>
          <p:cNvPr id="179203" name="Rectangle 2"/>
          <p:cNvSpPr>
            <a:spLocks noGrp="1" noChangeArrowheads="1"/>
          </p:cNvSpPr>
          <p:nvPr>
            <p:ph type="body" idx="1"/>
          </p:nvPr>
        </p:nvSpPr>
        <p:spPr>
          <a:xfrm>
            <a:off x="671322" y="1648150"/>
            <a:ext cx="7579711" cy="4721464"/>
          </a:xfrm>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Partner in itch study - in second year</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Trying to use environmental conditions to predict itch levels</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Lake to lake comparisons - Glen</a:t>
            </a:r>
            <a:r>
              <a:rPr lang="en-US" dirty="0" smtClean="0">
                <a:solidFill>
                  <a:srgbClr val="201A7D"/>
                </a:solidFill>
                <a:effectLst>
                  <a:outerShdw blurRad="38100" dist="38100" dir="2700000" algn="tl">
                    <a:srgbClr val="000000">
                      <a:alpha val="43137"/>
                    </a:srgbClr>
                  </a:outerShdw>
                </a:effectLst>
                <a:latin typeface="Trebuchet MS"/>
                <a:cs typeface="Trebuchet MS"/>
              </a:rPr>
              <a:t> Lakes in </a:t>
            </a:r>
            <a:r>
              <a:rPr lang="en-US" dirty="0">
                <a:solidFill>
                  <a:srgbClr val="201A7D"/>
                </a:solidFill>
                <a:effectLst>
                  <a:outerShdw blurRad="38100" dist="38100" dir="2700000" algn="tl">
                    <a:srgbClr val="000000">
                      <a:alpha val="43137"/>
                    </a:srgbClr>
                  </a:outerShdw>
                </a:effectLst>
                <a:latin typeface="Trebuchet MS"/>
                <a:cs typeface="Trebuchet MS"/>
              </a:rPr>
              <a:t>middle</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Will evaluate 2016 results and consider a third year of study in 2017</a:t>
            </a:r>
          </a:p>
        </p:txBody>
      </p:sp>
      <p:sp>
        <p:nvSpPr>
          <p:cNvPr id="4"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1"/>
          <p:cNvSpPr>
            <a:spLocks noGrp="1" noChangeArrowheads="1"/>
          </p:cNvSpPr>
          <p:nvPr>
            <p:ph type="title"/>
          </p:nvPr>
        </p:nvSpPr>
        <p:spPr>
          <a:xfrm>
            <a:off x="211138" y="178594"/>
            <a:ext cx="8039895" cy="1714500"/>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SiCon, LLC</a:t>
            </a:r>
          </a:p>
        </p:txBody>
      </p:sp>
      <p:sp>
        <p:nvSpPr>
          <p:cNvPr id="180227" name="Rectangle 2"/>
          <p:cNvSpPr>
            <a:spLocks noGrp="1" noChangeArrowheads="1"/>
          </p:cNvSpPr>
          <p:nvPr>
            <p:ph type="body" idx="1"/>
          </p:nvPr>
        </p:nvSpPr>
        <p:spPr>
          <a:xfrm>
            <a:off x="426541" y="1706321"/>
            <a:ext cx="8201245" cy="4750548"/>
          </a:xfrm>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Historic partner with GLA in itch research, control, and education since 1985</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Current work in Higgins Lake </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Nesting sites of mergansers is now a new focus</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Possible return to Glen Lake in 2017</a:t>
            </a:r>
          </a:p>
        </p:txBody>
      </p:sp>
      <p:sp>
        <p:nvSpPr>
          <p:cNvPr id="4"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a:xfrm>
            <a:off x="211138" y="178594"/>
            <a:ext cx="7854389" cy="1333826"/>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Riparian Help Needed</a:t>
            </a:r>
          </a:p>
        </p:txBody>
      </p:sp>
      <p:sp>
        <p:nvSpPr>
          <p:cNvPr id="181251" name="Rectangle 2"/>
          <p:cNvSpPr>
            <a:spLocks noGrp="1" noChangeArrowheads="1"/>
          </p:cNvSpPr>
          <p:nvPr>
            <p:ph type="body" idx="1"/>
          </p:nvPr>
        </p:nvSpPr>
        <p:spPr>
          <a:xfrm>
            <a:off x="523484" y="2094120"/>
            <a:ext cx="8075220" cy="3870912"/>
          </a:xfrm>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Reporting of itch cases on GLA website</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Oakland University - volunteers needed</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Swim smart and protect yourself</a:t>
            </a:r>
          </a:p>
          <a:p>
            <a:pPr marL="624992" eaLnBrk="1" hangingPunct="1">
              <a:spcAft>
                <a:spcPts val="2400"/>
              </a:spcAft>
            </a:pPr>
            <a:r>
              <a:rPr lang="en-US" dirty="0">
                <a:solidFill>
                  <a:srgbClr val="201A7D"/>
                </a:solidFill>
                <a:effectLst>
                  <a:outerShdw blurRad="38100" dist="38100" dir="2700000" algn="tl">
                    <a:srgbClr val="000000">
                      <a:alpha val="43137"/>
                    </a:srgbClr>
                  </a:outerShdw>
                </a:effectLst>
                <a:latin typeface="Trebuchet MS"/>
                <a:cs typeface="Trebuchet MS"/>
              </a:rPr>
              <a:t>Harassment volunteers</a:t>
            </a:r>
          </a:p>
        </p:txBody>
      </p:sp>
      <p:sp>
        <p:nvSpPr>
          <p:cNvPr id="4" name="Line 8"/>
          <p:cNvSpPr>
            <a:spLocks noChangeShapeType="1"/>
          </p:cNvSpPr>
          <p:nvPr/>
        </p:nvSpPr>
        <p:spPr bwMode="auto">
          <a:xfrm>
            <a:off x="211138" y="1192213"/>
            <a:ext cx="7515094"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1"/>
          <p:cNvSpPr>
            <a:spLocks noGrp="1" noChangeArrowheads="1"/>
          </p:cNvSpPr>
          <p:nvPr>
            <p:ph type="title"/>
          </p:nvPr>
        </p:nvSpPr>
        <p:spPr>
          <a:xfrm>
            <a:off x="211138" y="178594"/>
            <a:ext cx="8039895" cy="1714500"/>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Predictions</a:t>
            </a:r>
          </a:p>
        </p:txBody>
      </p:sp>
      <p:sp>
        <p:nvSpPr>
          <p:cNvPr id="182275" name="Rectangle 2"/>
          <p:cNvSpPr>
            <a:spLocks noGrp="1" noChangeArrowheads="1"/>
          </p:cNvSpPr>
          <p:nvPr>
            <p:ph type="body" idx="1"/>
          </p:nvPr>
        </p:nvSpPr>
        <p:spPr>
          <a:xfrm>
            <a:off x="601038" y="1570591"/>
            <a:ext cx="8055832" cy="4394442"/>
          </a:xfrm>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Change in state permit structure</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MSIP will continue to get stronger</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Live trapping will reduce itch cases but itch will not be eradicated</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Itch creams will get better</a:t>
            </a:r>
          </a:p>
          <a:p>
            <a:pPr marL="624992" eaLnBrk="1" hangingPunct="1">
              <a:spcAft>
                <a:spcPts val="1800"/>
              </a:spcAft>
            </a:pPr>
            <a:r>
              <a:rPr lang="en-US" dirty="0">
                <a:solidFill>
                  <a:srgbClr val="201A7D"/>
                </a:solidFill>
                <a:effectLst>
                  <a:outerShdw blurRad="38100" dist="38100" dir="2700000" algn="tl">
                    <a:srgbClr val="000000">
                      <a:alpha val="43137"/>
                    </a:srgbClr>
                  </a:outerShdw>
                </a:effectLst>
                <a:latin typeface="Trebuchet MS"/>
                <a:cs typeface="Trebuchet MS"/>
              </a:rPr>
              <a:t>GLA will need to supplement state funding</a:t>
            </a:r>
          </a:p>
        </p:txBody>
      </p:sp>
      <p:sp>
        <p:nvSpPr>
          <p:cNvPr id="4"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Title 1"/>
          <p:cNvSpPr>
            <a:spLocks noGrp="1"/>
          </p:cNvSpPr>
          <p:nvPr>
            <p:ph type="title"/>
          </p:nvPr>
        </p:nvSpPr>
        <p:spPr>
          <a:xfrm>
            <a:off x="211138" y="178594"/>
            <a:ext cx="8039895" cy="1324131"/>
          </a:xfrm>
          <a:noFill/>
          <a:ln w="12700">
            <a:noFill/>
            <a:miter lim="800000"/>
            <a:headEnd/>
            <a:tailEnd/>
          </a:ln>
        </p:spPr>
        <p:txBody>
          <a:bodyPr vert="horz" wrap="square" lIns="35717" tIns="35717" rIns="35717" bIns="35717" numCol="1" anchor="t" anchorCtr="0" compatLnSpc="1">
            <a:prstTxWarp prst="textNoShape">
              <a:avLst/>
            </a:prstTxWarp>
          </a:bodyPr>
          <a:lstStyle/>
          <a:p>
            <a:pPr algn="l" eaLnBrk="1" hangingPunct="1"/>
            <a:r>
              <a:rPr lang="en-US" dirty="0" smtClean="0">
                <a:solidFill>
                  <a:srgbClr val="201A7D"/>
                </a:solidFill>
                <a:effectLst>
                  <a:outerShdw blurRad="38100" dist="38100" dir="2700000" algn="tl">
                    <a:srgbClr val="000000">
                      <a:alpha val="43137"/>
                    </a:srgbClr>
                  </a:outerShdw>
                </a:effectLst>
                <a:latin typeface="Trebuchet MS"/>
                <a:cs typeface="Trebuchet MS"/>
              </a:rPr>
              <a:t>GLA Plans for 2017</a:t>
            </a:r>
          </a:p>
        </p:txBody>
      </p:sp>
      <p:sp>
        <p:nvSpPr>
          <p:cNvPr id="183299" name="Content Placeholder 2"/>
          <p:cNvSpPr>
            <a:spLocks noGrp="1"/>
          </p:cNvSpPr>
          <p:nvPr>
            <p:ph idx="1"/>
          </p:nvPr>
        </p:nvSpPr>
        <p:spPr>
          <a:xfrm>
            <a:off x="571954" y="1735405"/>
            <a:ext cx="8075221" cy="4229627"/>
          </a:xfrm>
          <a:noFill/>
          <a:ln w="12700">
            <a:noFill/>
            <a:miter lim="800000"/>
            <a:headEnd/>
            <a:tailEnd/>
          </a:ln>
        </p:spPr>
        <p:txBody>
          <a:bodyPr vert="horz" wrap="square" lIns="35715" tIns="35715" rIns="35715" bIns="35715" numCol="1" anchor="t" anchorCtr="0" compatLnSpc="1">
            <a:prstTxWarp prst="textNoShape">
              <a:avLst/>
            </a:prstTxWarp>
          </a:bodyPr>
          <a:lstStyle/>
          <a:p>
            <a:pPr marL="624992" eaLnBrk="1" hangingPunct="1">
              <a:spcAft>
                <a:spcPts val="3000"/>
              </a:spcAft>
            </a:pPr>
            <a:r>
              <a:rPr lang="en-US" dirty="0" smtClean="0">
                <a:solidFill>
                  <a:srgbClr val="201A7D"/>
                </a:solidFill>
                <a:effectLst>
                  <a:outerShdw blurRad="38100" dist="38100" dir="2700000" algn="tl">
                    <a:srgbClr val="000000">
                      <a:alpha val="43137"/>
                    </a:srgbClr>
                  </a:outerShdw>
                </a:effectLst>
                <a:latin typeface="Trebuchet MS"/>
                <a:cs typeface="Trebuchet MS"/>
              </a:rPr>
              <a:t>Suspend spring harassment to accommodate focus on nest sites</a:t>
            </a:r>
          </a:p>
          <a:p>
            <a:pPr marL="624992" eaLnBrk="1" hangingPunct="1">
              <a:spcAft>
                <a:spcPts val="3000"/>
              </a:spcAft>
            </a:pPr>
            <a:r>
              <a:rPr lang="en-US" dirty="0" smtClean="0">
                <a:solidFill>
                  <a:srgbClr val="201A7D"/>
                </a:solidFill>
                <a:effectLst>
                  <a:outerShdw blurRad="38100" dist="38100" dir="2700000" algn="tl">
                    <a:srgbClr val="000000">
                      <a:alpha val="43137"/>
                    </a:srgbClr>
                  </a:outerShdw>
                </a:effectLst>
                <a:latin typeface="Trebuchet MS"/>
                <a:cs typeface="Trebuchet MS"/>
              </a:rPr>
              <a:t>Live trap all broods off the lake</a:t>
            </a:r>
          </a:p>
          <a:p>
            <a:pPr marL="624992" eaLnBrk="1" hangingPunct="1">
              <a:spcAft>
                <a:spcPts val="3000"/>
              </a:spcAft>
            </a:pPr>
            <a:r>
              <a:rPr lang="en-US" dirty="0" smtClean="0">
                <a:solidFill>
                  <a:srgbClr val="201A7D"/>
                </a:solidFill>
                <a:effectLst>
                  <a:outerShdw blurRad="38100" dist="38100" dir="2700000" algn="tl">
                    <a:srgbClr val="000000">
                      <a:alpha val="43137"/>
                    </a:srgbClr>
                  </a:outerShdw>
                </a:effectLst>
                <a:latin typeface="Trebuchet MS"/>
                <a:cs typeface="Trebuchet MS"/>
              </a:rPr>
              <a:t>Continue to support lobby effort </a:t>
            </a:r>
          </a:p>
          <a:p>
            <a:pPr marL="624992" eaLnBrk="1" hangingPunct="1">
              <a:spcAft>
                <a:spcPts val="3000"/>
              </a:spcAft>
            </a:pPr>
            <a:r>
              <a:rPr lang="en-US" dirty="0" smtClean="0">
                <a:solidFill>
                  <a:srgbClr val="201A7D"/>
                </a:solidFill>
                <a:effectLst>
                  <a:outerShdw blurRad="38100" dist="38100" dir="2700000" algn="tl">
                    <a:srgbClr val="000000">
                      <a:alpha val="43137"/>
                    </a:srgbClr>
                  </a:outerShdw>
                </a:effectLst>
                <a:latin typeface="Trebuchet MS"/>
                <a:cs typeface="Trebuchet MS"/>
              </a:rPr>
              <a:t>Continue fall harassment of mergansers</a:t>
            </a:r>
          </a:p>
          <a:p>
            <a:pPr marL="624992" eaLnBrk="1" hangingPunct="1">
              <a:spcAft>
                <a:spcPts val="3000"/>
              </a:spcAft>
            </a:pPr>
            <a:endParaRPr lang="en-US" dirty="0" smtClean="0">
              <a:solidFill>
                <a:srgbClr val="201A7D"/>
              </a:solidFill>
              <a:effectLst>
                <a:outerShdw blurRad="38100" dist="38100" dir="2700000" algn="tl">
                  <a:srgbClr val="000000">
                    <a:alpha val="43137"/>
                  </a:srgbClr>
                </a:outerShdw>
              </a:effectLst>
              <a:latin typeface="Trebuchet MS"/>
              <a:cs typeface="Trebuchet MS"/>
            </a:endParaRPr>
          </a:p>
        </p:txBody>
      </p:sp>
      <p:sp>
        <p:nvSpPr>
          <p:cNvPr id="5"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498897"/>
            <a:ext cx="9144000" cy="3793046"/>
          </a:xfrm>
          <a:prstGeom prst="rect">
            <a:avLst/>
          </a:prstGeom>
        </p:spPr>
      </p:pic>
      <p:sp>
        <p:nvSpPr>
          <p:cNvPr id="9" name="TextBox 8"/>
          <p:cNvSpPr txBox="1"/>
          <p:nvPr/>
        </p:nvSpPr>
        <p:spPr>
          <a:xfrm>
            <a:off x="0" y="530758"/>
            <a:ext cx="9144000" cy="1308050"/>
          </a:xfrm>
          <a:prstGeom prst="rect">
            <a:avLst/>
          </a:prstGeom>
          <a:noFill/>
        </p:spPr>
        <p:txBody>
          <a:bodyPr wrap="square" rtlCol="0">
            <a:spAutoFit/>
          </a:bodyPr>
          <a:lstStyle/>
          <a:p>
            <a:pPr algn="ctr">
              <a:spcAft>
                <a:spcPts val="1800"/>
              </a:spcAft>
            </a:pPr>
            <a:r>
              <a:rPr lang="en-US" sz="4000" dirty="0" smtClean="0">
                <a:solidFill>
                  <a:srgbClr val="1F1A76"/>
                </a:solidFill>
                <a:effectLst>
                  <a:outerShdw blurRad="38100" dist="38100" dir="2700000" algn="tl">
                    <a:srgbClr val="000000">
                      <a:alpha val="43137"/>
                    </a:srgbClr>
                  </a:outerShdw>
                </a:effectLst>
                <a:latin typeface="Trebuchet MS"/>
                <a:cs typeface="Trebuchet MS"/>
              </a:rPr>
              <a:t>Glen Lake Association</a:t>
            </a:r>
          </a:p>
          <a:p>
            <a:pPr algn="ctr">
              <a:spcAft>
                <a:spcPts val="1800"/>
              </a:spcAft>
            </a:pPr>
            <a:r>
              <a:rPr lang="en-US" sz="2400" dirty="0" smtClean="0">
                <a:solidFill>
                  <a:srgbClr val="1F1A76"/>
                </a:solidFill>
                <a:effectLst>
                  <a:outerShdw blurRad="38100" dist="38100" dir="2700000" algn="tl">
                    <a:srgbClr val="000000">
                      <a:alpha val="43137"/>
                    </a:srgbClr>
                  </a:outerShdw>
                </a:effectLst>
                <a:latin typeface="Trebuchet MS"/>
                <a:cs typeface="Trebuchet MS"/>
              </a:rPr>
              <a:t>has a new look</a:t>
            </a:r>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597557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376012"/>
            <a:ext cx="7886700" cy="1325563"/>
          </a:xfrm>
        </p:spPr>
        <p:txBody>
          <a:bodyPr/>
          <a:lstStyle/>
          <a:p>
            <a:pPr algn="ctr"/>
            <a:r>
              <a:rPr lang="en-US" dirty="0" smtClean="0">
                <a:solidFill>
                  <a:srgbClr val="1F1A76"/>
                </a:solidFill>
                <a:effectLst>
                  <a:outerShdw blurRad="38100" dist="38100" dir="2700000" algn="tl">
                    <a:srgbClr val="000000">
                      <a:alpha val="43137"/>
                    </a:srgbClr>
                  </a:outerShdw>
                </a:effectLst>
                <a:latin typeface="Trebuchet MS"/>
                <a:cs typeface="Trebuchet MS"/>
              </a:rPr>
              <a:t>Introducing our new logo</a:t>
            </a:r>
            <a:endParaRPr lang="en-US" dirty="0">
              <a:solidFill>
                <a:srgbClr val="1F1A76"/>
              </a:solidFill>
              <a:effectLst>
                <a:outerShdw blurRad="38100" dist="38100" dir="2700000" algn="tl">
                  <a:srgbClr val="000000">
                    <a:alpha val="43137"/>
                  </a:srgbClr>
                </a:outerShdw>
              </a:effectLst>
              <a:latin typeface="Trebuchet MS"/>
              <a:cs typeface="Trebuchet MS"/>
            </a:endParaRPr>
          </a:p>
        </p:txBody>
      </p:sp>
      <p:pic>
        <p:nvPicPr>
          <p:cNvPr id="4" name="Content Placeholder 3"/>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30137" y="2340429"/>
            <a:ext cx="7283725" cy="3803674"/>
          </a:xfr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866767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61733" y="688722"/>
            <a:ext cx="4473278" cy="5875364"/>
          </a:xfrm>
        </p:spPr>
        <p:txBody>
          <a:bodyPr vert="horz" lIns="91440" tIns="45720" rIns="91440" bIns="45720" rtlCol="0">
            <a:noAutofit/>
          </a:bodyPr>
          <a:lstStyle/>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yellow circle</a:t>
            </a:r>
            <a:br>
              <a:rPr lang="en-US" sz="2400" dirty="0">
                <a:solidFill>
                  <a:srgbClr val="1F1A76"/>
                </a:solidFill>
                <a:effectLst>
                  <a:outerShdw blurRad="38100" dist="38100" dir="2700000" algn="tl">
                    <a:srgbClr val="000000">
                      <a:alpha val="43137"/>
                    </a:srgbClr>
                  </a:outerShdw>
                </a:effectLst>
                <a:latin typeface="Trebuchet MS"/>
                <a:cs typeface="Trebuchet MS"/>
              </a:rPr>
            </a:br>
            <a:r>
              <a:rPr lang="en-US" sz="2400" dirty="0">
                <a:solidFill>
                  <a:srgbClr val="1F1A76"/>
                </a:solidFill>
                <a:effectLst>
                  <a:outerShdw blurRad="38100" dist="38100" dir="2700000" algn="tl">
                    <a:srgbClr val="000000">
                      <a:alpha val="43137"/>
                    </a:srgbClr>
                  </a:outerShdw>
                </a:effectLst>
                <a:latin typeface="Trebuchet MS"/>
                <a:cs typeface="Trebuchet MS"/>
              </a:rPr>
              <a:t>represents the sun.</a:t>
            </a:r>
          </a:p>
          <a:p>
            <a:pPr marL="227013" indent="-227013"/>
            <a:endParaRPr lang="en-US" sz="2400" dirty="0" smtClean="0">
              <a:solidFill>
                <a:srgbClr val="1F1A76"/>
              </a:solidFill>
              <a:effectLst>
                <a:outerShdw blurRad="38100" dist="38100" dir="2700000" algn="tl">
                  <a:srgbClr val="000000">
                    <a:alpha val="43137"/>
                  </a:srgbClr>
                </a:outerShdw>
              </a:effectLst>
              <a:latin typeface="Trebuchet MS"/>
              <a:cs typeface="Trebuchet MS"/>
            </a:endParaRPr>
          </a:p>
          <a:p>
            <a:pPr marL="227013" indent="-227013">
              <a:buNone/>
            </a:pPr>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pic>
        <p:nvPicPr>
          <p:cNvPr id="8" name="Picture 7"/>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055585"/>
            <a:ext cx="3839001" cy="2004786"/>
          </a:xfrm>
          <a:prstGeom prst="rect">
            <a:avLst/>
          </a:prstGeom>
        </p:spPr>
      </p:pic>
      <p:pic>
        <p:nvPicPr>
          <p:cNvPr id="9" name="Content Placeholder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 y="2228850"/>
            <a:ext cx="4516181" cy="23584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878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98106" y="464461"/>
            <a:ext cx="7197377" cy="60016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nSpc>
                <a:spcPct val="70000"/>
              </a:lnSpc>
              <a:spcAft>
                <a:spcPts val="1200"/>
              </a:spcAft>
            </a:pPr>
            <a:r>
              <a:rPr lang="en-US" sz="4400" b="1" dirty="0" smtClean="0">
                <a:solidFill>
                  <a:srgbClr val="000090"/>
                </a:solidFill>
                <a:effectLst>
                  <a:outerShdw blurRad="38100" dist="38100" dir="2700000" algn="tl">
                    <a:srgbClr val="000000">
                      <a:alpha val="43137"/>
                    </a:srgbClr>
                  </a:outerShdw>
                </a:effectLst>
                <a:latin typeface="Trebuchet MS"/>
                <a:cs typeface="Trebuchet MS"/>
              </a:rPr>
              <a:t>Meeting Agenda</a:t>
            </a:r>
            <a:endParaRPr lang="en-US" sz="5400" b="1" dirty="0">
              <a:solidFill>
                <a:srgbClr val="000090"/>
              </a:solidFill>
              <a:effectLst>
                <a:outerShdw blurRad="38100" dist="38100" dir="2700000" algn="tl">
                  <a:srgbClr val="000000">
                    <a:alpha val="43137"/>
                  </a:srgbClr>
                </a:outerShdw>
              </a:effectLst>
              <a:latin typeface="Trebuchet MS"/>
              <a:cs typeface="Trebuchet MS"/>
            </a:endParaRPr>
          </a:p>
        </p:txBody>
      </p:sp>
      <p:sp>
        <p:nvSpPr>
          <p:cNvPr id="4" name="Line 8"/>
          <p:cNvSpPr>
            <a:spLocks noChangeShapeType="1"/>
          </p:cNvSpPr>
          <p:nvPr/>
        </p:nvSpPr>
        <p:spPr bwMode="auto">
          <a:xfrm>
            <a:off x="334963" y="1362075"/>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5" name="TextBox 4"/>
          <p:cNvSpPr txBox="1"/>
          <p:nvPr/>
        </p:nvSpPr>
        <p:spPr>
          <a:xfrm>
            <a:off x="266427" y="1616260"/>
            <a:ext cx="8738809" cy="5122428"/>
          </a:xfrm>
          <a:prstGeom prst="rect">
            <a:avLst/>
          </a:prstGeom>
          <a:noFill/>
        </p:spPr>
        <p:txBody>
          <a:bodyPr wrap="square" rtlCol="0">
            <a:spAutoFit/>
          </a:bodyPr>
          <a:lstStyle/>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Present  financials</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Review programs to manage swimmer’s itch</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Introduce new GLA logo and website</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Review Committee activities</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Recognize outstanding contributions </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Elect new Directors</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Answer Q&amp;As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61733" y="688722"/>
            <a:ext cx="4473278" cy="5875364"/>
          </a:xfrm>
        </p:spPr>
        <p:txBody>
          <a:bodyPr vert="horz" lIns="91440" tIns="45720" rIns="91440" bIns="45720" rtlCol="0">
            <a:noAutofit/>
          </a:bodyPr>
          <a:lstStyle/>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yellow circle</a:t>
            </a:r>
            <a:br>
              <a:rPr lang="en-US" sz="2400" dirty="0">
                <a:solidFill>
                  <a:srgbClr val="1F1A76"/>
                </a:solidFill>
                <a:effectLst>
                  <a:outerShdw blurRad="38100" dist="38100" dir="2700000" algn="tl">
                    <a:srgbClr val="000000">
                      <a:alpha val="43137"/>
                    </a:srgbClr>
                  </a:outerShdw>
                </a:effectLst>
                <a:latin typeface="Trebuchet MS"/>
                <a:cs typeface="Trebuchet MS"/>
              </a:rPr>
            </a:br>
            <a:r>
              <a:rPr lang="en-US" sz="2400" dirty="0">
                <a:solidFill>
                  <a:srgbClr val="1F1A76"/>
                </a:solidFill>
                <a:effectLst>
                  <a:outerShdw blurRad="38100" dist="38100" dir="2700000" algn="tl">
                    <a:srgbClr val="000000">
                      <a:alpha val="43137"/>
                    </a:srgbClr>
                  </a:outerShdw>
                </a:effectLst>
                <a:latin typeface="Trebuchet MS"/>
                <a:cs typeface="Trebuchet MS"/>
              </a:rPr>
              <a:t>represents the sun.</a:t>
            </a: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light blue </a:t>
            </a:r>
            <a:r>
              <a:rPr lang="en-US" sz="2400" dirty="0" smtClean="0">
                <a:solidFill>
                  <a:srgbClr val="1F1A76"/>
                </a:solidFill>
                <a:effectLst>
                  <a:outerShdw blurRad="38100" dist="38100" dir="2700000" algn="tl">
                    <a:srgbClr val="000000">
                      <a:alpha val="43137"/>
                    </a:srgbClr>
                  </a:outerShdw>
                </a:effectLst>
                <a:latin typeface="Trebuchet MS"/>
                <a:cs typeface="Trebuchet MS"/>
              </a:rPr>
              <a:t>represents</a:t>
            </a:r>
            <a:r>
              <a:rPr lang="en-US" sz="2400" dirty="0">
                <a:solidFill>
                  <a:srgbClr val="1F1A76"/>
                </a:solidFill>
                <a:effectLst>
                  <a:outerShdw blurRad="38100" dist="38100" dir="2700000" algn="tl">
                    <a:srgbClr val="000000">
                      <a:alpha val="43137"/>
                    </a:srgbClr>
                  </a:outerShdw>
                </a:effectLst>
                <a:latin typeface="Trebuchet MS"/>
                <a:cs typeface="Trebuchet MS"/>
              </a:rPr>
              <a:t/>
            </a:r>
            <a:br>
              <a:rPr lang="en-US" sz="2400" dirty="0">
                <a:solidFill>
                  <a:srgbClr val="1F1A76"/>
                </a:solidFill>
                <a:effectLst>
                  <a:outerShdw blurRad="38100" dist="38100" dir="2700000" algn="tl">
                    <a:srgbClr val="000000">
                      <a:alpha val="43137"/>
                    </a:srgbClr>
                  </a:outerShdw>
                </a:effectLst>
                <a:latin typeface="Trebuchet MS"/>
                <a:cs typeface="Trebuchet MS"/>
              </a:rPr>
            </a:br>
            <a:r>
              <a:rPr lang="en-US" sz="2400" dirty="0">
                <a:solidFill>
                  <a:srgbClr val="1F1A76"/>
                </a:solidFill>
                <a:effectLst>
                  <a:outerShdw blurRad="38100" dist="38100" dir="2700000" algn="tl">
                    <a:srgbClr val="000000">
                      <a:alpha val="43137"/>
                    </a:srgbClr>
                  </a:outerShdw>
                </a:effectLst>
                <a:latin typeface="Trebuchet MS"/>
                <a:cs typeface="Trebuchet MS"/>
              </a:rPr>
              <a:t>the sky or air. </a:t>
            </a:r>
            <a:endParaRPr lang="en-US" sz="2400" dirty="0" smtClean="0">
              <a:solidFill>
                <a:srgbClr val="1F1A76"/>
              </a:solidFill>
              <a:effectLst>
                <a:outerShdw blurRad="38100" dist="38100" dir="2700000" algn="tl">
                  <a:srgbClr val="000000">
                    <a:alpha val="43137"/>
                  </a:srgbClr>
                </a:outerShdw>
              </a:effectLst>
              <a:latin typeface="Trebuchet MS"/>
              <a:cs typeface="Trebuchet MS"/>
            </a:endParaRP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pic>
        <p:nvPicPr>
          <p:cNvPr id="8" name="Picture 7"/>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055585"/>
            <a:ext cx="3839001" cy="2004786"/>
          </a:xfrm>
          <a:prstGeom prst="rect">
            <a:avLst/>
          </a:prstGeom>
        </p:spPr>
      </p:pic>
      <p:pic>
        <p:nvPicPr>
          <p:cNvPr id="9" name="Content Placeholder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 y="2228850"/>
            <a:ext cx="4516181" cy="23584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87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61733" y="688722"/>
            <a:ext cx="4473278" cy="5875364"/>
          </a:xfrm>
        </p:spPr>
        <p:txBody>
          <a:bodyPr vert="horz" lIns="91440" tIns="45720" rIns="91440" bIns="45720" rtlCol="0">
            <a:noAutofit/>
          </a:bodyPr>
          <a:lstStyle/>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yellow circle</a:t>
            </a:r>
            <a:br>
              <a:rPr lang="en-US" sz="2400" dirty="0">
                <a:solidFill>
                  <a:srgbClr val="1F1A76"/>
                </a:solidFill>
                <a:effectLst>
                  <a:outerShdw blurRad="38100" dist="38100" dir="2700000" algn="tl">
                    <a:srgbClr val="000000">
                      <a:alpha val="43137"/>
                    </a:srgbClr>
                  </a:outerShdw>
                </a:effectLst>
                <a:latin typeface="Trebuchet MS"/>
                <a:cs typeface="Trebuchet MS"/>
              </a:rPr>
            </a:br>
            <a:r>
              <a:rPr lang="en-US" sz="2400" dirty="0">
                <a:solidFill>
                  <a:srgbClr val="1F1A76"/>
                </a:solidFill>
                <a:effectLst>
                  <a:outerShdw blurRad="38100" dist="38100" dir="2700000" algn="tl">
                    <a:srgbClr val="000000">
                      <a:alpha val="43137"/>
                    </a:srgbClr>
                  </a:outerShdw>
                </a:effectLst>
                <a:latin typeface="Trebuchet MS"/>
                <a:cs typeface="Trebuchet MS"/>
              </a:rPr>
              <a:t>represents the sun.</a:t>
            </a: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light blue </a:t>
            </a:r>
            <a:r>
              <a:rPr lang="en-US" sz="2400" dirty="0" smtClean="0">
                <a:solidFill>
                  <a:srgbClr val="1F1A76"/>
                </a:solidFill>
                <a:effectLst>
                  <a:outerShdw blurRad="38100" dist="38100" dir="2700000" algn="tl">
                    <a:srgbClr val="000000">
                      <a:alpha val="43137"/>
                    </a:srgbClr>
                  </a:outerShdw>
                </a:effectLst>
                <a:latin typeface="Trebuchet MS"/>
                <a:cs typeface="Trebuchet MS"/>
              </a:rPr>
              <a:t>represents</a:t>
            </a:r>
            <a:r>
              <a:rPr lang="en-US" sz="2400" dirty="0">
                <a:solidFill>
                  <a:srgbClr val="1F1A76"/>
                </a:solidFill>
                <a:effectLst>
                  <a:outerShdw blurRad="38100" dist="38100" dir="2700000" algn="tl">
                    <a:srgbClr val="000000">
                      <a:alpha val="43137"/>
                    </a:srgbClr>
                  </a:outerShdw>
                </a:effectLst>
                <a:latin typeface="Trebuchet MS"/>
                <a:cs typeface="Trebuchet MS"/>
              </a:rPr>
              <a:t/>
            </a:r>
            <a:br>
              <a:rPr lang="en-US" sz="2400" dirty="0">
                <a:solidFill>
                  <a:srgbClr val="1F1A76"/>
                </a:solidFill>
                <a:effectLst>
                  <a:outerShdw blurRad="38100" dist="38100" dir="2700000" algn="tl">
                    <a:srgbClr val="000000">
                      <a:alpha val="43137"/>
                    </a:srgbClr>
                  </a:outerShdw>
                </a:effectLst>
                <a:latin typeface="Trebuchet MS"/>
                <a:cs typeface="Trebuchet MS"/>
              </a:rPr>
            </a:br>
            <a:r>
              <a:rPr lang="en-US" sz="2400" dirty="0">
                <a:solidFill>
                  <a:srgbClr val="1F1A76"/>
                </a:solidFill>
                <a:effectLst>
                  <a:outerShdw blurRad="38100" dist="38100" dir="2700000" algn="tl">
                    <a:srgbClr val="000000">
                      <a:alpha val="43137"/>
                    </a:srgbClr>
                  </a:outerShdw>
                </a:effectLst>
                <a:latin typeface="Trebuchet MS"/>
                <a:cs typeface="Trebuchet MS"/>
              </a:rPr>
              <a:t>the sky or air. </a:t>
            </a: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brown represents the land within the Watershed </a:t>
            </a:r>
            <a:endParaRPr lang="en-US" sz="2400" dirty="0" smtClean="0">
              <a:solidFill>
                <a:srgbClr val="1F1A76"/>
              </a:solidFill>
              <a:effectLst>
                <a:outerShdw blurRad="38100" dist="38100" dir="2700000" algn="tl">
                  <a:srgbClr val="000000">
                    <a:alpha val="43137"/>
                  </a:srgbClr>
                </a:outerShdw>
              </a:effectLst>
              <a:latin typeface="Trebuchet MS"/>
              <a:cs typeface="Trebuchet MS"/>
            </a:endParaRP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pic>
        <p:nvPicPr>
          <p:cNvPr id="8" name="Picture 7"/>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055585"/>
            <a:ext cx="3839001" cy="2004786"/>
          </a:xfrm>
          <a:prstGeom prst="rect">
            <a:avLst/>
          </a:prstGeom>
        </p:spPr>
      </p:pic>
      <p:pic>
        <p:nvPicPr>
          <p:cNvPr id="9" name="Content Placeholder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 y="2228850"/>
            <a:ext cx="4516181" cy="23584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878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61733" y="688722"/>
            <a:ext cx="4473278" cy="5875364"/>
          </a:xfrm>
        </p:spPr>
        <p:txBody>
          <a:bodyPr vert="horz" lIns="91440" tIns="45720" rIns="91440" bIns="45720" rtlCol="0">
            <a:noAutofit/>
          </a:bodyPr>
          <a:lstStyle/>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yellow circle</a:t>
            </a:r>
            <a:br>
              <a:rPr lang="en-US" sz="2400" dirty="0">
                <a:solidFill>
                  <a:srgbClr val="1F1A76"/>
                </a:solidFill>
                <a:effectLst>
                  <a:outerShdw blurRad="38100" dist="38100" dir="2700000" algn="tl">
                    <a:srgbClr val="000000">
                      <a:alpha val="43137"/>
                    </a:srgbClr>
                  </a:outerShdw>
                </a:effectLst>
                <a:latin typeface="Trebuchet MS"/>
                <a:cs typeface="Trebuchet MS"/>
              </a:rPr>
            </a:br>
            <a:r>
              <a:rPr lang="en-US" sz="2400" dirty="0">
                <a:solidFill>
                  <a:srgbClr val="1F1A76"/>
                </a:solidFill>
                <a:effectLst>
                  <a:outerShdw blurRad="38100" dist="38100" dir="2700000" algn="tl">
                    <a:srgbClr val="000000">
                      <a:alpha val="43137"/>
                    </a:srgbClr>
                  </a:outerShdw>
                </a:effectLst>
                <a:latin typeface="Trebuchet MS"/>
                <a:cs typeface="Trebuchet MS"/>
              </a:rPr>
              <a:t>represents the sun.</a:t>
            </a: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light blue </a:t>
            </a:r>
            <a:r>
              <a:rPr lang="en-US" sz="2400" dirty="0" smtClean="0">
                <a:solidFill>
                  <a:srgbClr val="1F1A76"/>
                </a:solidFill>
                <a:effectLst>
                  <a:outerShdw blurRad="38100" dist="38100" dir="2700000" algn="tl">
                    <a:srgbClr val="000000">
                      <a:alpha val="43137"/>
                    </a:srgbClr>
                  </a:outerShdw>
                </a:effectLst>
                <a:latin typeface="Trebuchet MS"/>
                <a:cs typeface="Trebuchet MS"/>
              </a:rPr>
              <a:t>represents</a:t>
            </a:r>
            <a:r>
              <a:rPr lang="en-US" sz="2400" dirty="0">
                <a:solidFill>
                  <a:srgbClr val="1F1A76"/>
                </a:solidFill>
                <a:effectLst>
                  <a:outerShdw blurRad="38100" dist="38100" dir="2700000" algn="tl">
                    <a:srgbClr val="000000">
                      <a:alpha val="43137"/>
                    </a:srgbClr>
                  </a:outerShdw>
                </a:effectLst>
                <a:latin typeface="Trebuchet MS"/>
                <a:cs typeface="Trebuchet MS"/>
              </a:rPr>
              <a:t/>
            </a:r>
            <a:br>
              <a:rPr lang="en-US" sz="2400" dirty="0">
                <a:solidFill>
                  <a:srgbClr val="1F1A76"/>
                </a:solidFill>
                <a:effectLst>
                  <a:outerShdw blurRad="38100" dist="38100" dir="2700000" algn="tl">
                    <a:srgbClr val="000000">
                      <a:alpha val="43137"/>
                    </a:srgbClr>
                  </a:outerShdw>
                </a:effectLst>
                <a:latin typeface="Trebuchet MS"/>
                <a:cs typeface="Trebuchet MS"/>
              </a:rPr>
            </a:br>
            <a:r>
              <a:rPr lang="en-US" sz="2400" dirty="0">
                <a:solidFill>
                  <a:srgbClr val="1F1A76"/>
                </a:solidFill>
                <a:effectLst>
                  <a:outerShdw blurRad="38100" dist="38100" dir="2700000" algn="tl">
                    <a:srgbClr val="000000">
                      <a:alpha val="43137"/>
                    </a:srgbClr>
                  </a:outerShdw>
                </a:effectLst>
                <a:latin typeface="Trebuchet MS"/>
                <a:cs typeface="Trebuchet MS"/>
              </a:rPr>
              <a:t>the sky or air. </a:t>
            </a: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a:p>
            <a:pPr marL="227013" indent="-227013"/>
            <a:r>
              <a:rPr lang="en-US" sz="2400" dirty="0">
                <a:solidFill>
                  <a:srgbClr val="1F1A76"/>
                </a:solidFill>
                <a:effectLst>
                  <a:outerShdw blurRad="38100" dist="38100" dir="2700000" algn="tl">
                    <a:srgbClr val="000000">
                      <a:alpha val="43137"/>
                    </a:srgbClr>
                  </a:outerShdw>
                </a:effectLst>
                <a:latin typeface="Trebuchet MS"/>
                <a:cs typeface="Trebuchet MS"/>
              </a:rPr>
              <a:t>The brown represents the land within the Watershed </a:t>
            </a:r>
            <a:endParaRPr lang="en-US" sz="2400" dirty="0" smtClean="0">
              <a:solidFill>
                <a:srgbClr val="1F1A76"/>
              </a:solidFill>
              <a:effectLst>
                <a:outerShdw blurRad="38100" dist="38100" dir="2700000" algn="tl">
                  <a:srgbClr val="000000">
                    <a:alpha val="43137"/>
                  </a:srgbClr>
                </a:outerShdw>
              </a:effectLst>
              <a:latin typeface="Trebuchet MS"/>
              <a:cs typeface="Trebuchet MS"/>
            </a:endParaRP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a:p>
            <a:pPr marL="227013" indent="-227013"/>
            <a:r>
              <a:rPr lang="en-US" sz="2400" dirty="0" smtClean="0">
                <a:solidFill>
                  <a:srgbClr val="1F1A76"/>
                </a:solidFill>
                <a:effectLst>
                  <a:outerShdw blurRad="38100" dist="38100" dir="2700000" algn="tl">
                    <a:srgbClr val="000000">
                      <a:alpha val="43137"/>
                    </a:srgbClr>
                  </a:outerShdw>
                </a:effectLst>
                <a:latin typeface="Trebuchet MS"/>
                <a:cs typeface="Trebuchet MS"/>
              </a:rPr>
              <a:t>Finally</a:t>
            </a:r>
            <a:r>
              <a:rPr lang="en-US" sz="2400" dirty="0">
                <a:solidFill>
                  <a:srgbClr val="1F1A76"/>
                </a:solidFill>
                <a:effectLst>
                  <a:outerShdw blurRad="38100" dist="38100" dir="2700000" algn="tl">
                    <a:srgbClr val="000000">
                      <a:alpha val="43137"/>
                    </a:srgbClr>
                  </a:outerShdw>
                </a:effectLst>
                <a:latin typeface="Trebuchet MS"/>
                <a:cs typeface="Trebuchet MS"/>
              </a:rPr>
              <a:t>, the base of our logo, the turquoise, represents the water, which is what makes Glen Lake so amazingly beautiful. </a:t>
            </a: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pic>
        <p:nvPicPr>
          <p:cNvPr id="8" name="Picture 7"/>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055585"/>
            <a:ext cx="3839001" cy="2004786"/>
          </a:xfrm>
          <a:prstGeom prst="rect">
            <a:avLst/>
          </a:prstGeom>
        </p:spPr>
      </p:pic>
      <p:pic>
        <p:nvPicPr>
          <p:cNvPr id="9" name="Content Placeholder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 y="2228850"/>
            <a:ext cx="4516181" cy="23584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878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61733" y="688722"/>
            <a:ext cx="4473278" cy="5875364"/>
          </a:xfrm>
        </p:spPr>
        <p:txBody>
          <a:bodyPr vert="horz" lIns="91440" tIns="45720" rIns="91440" bIns="45720" rtlCol="0">
            <a:noAutofit/>
          </a:bodyPr>
          <a:lstStyle/>
          <a:p>
            <a:pPr marL="0" indent="0">
              <a:buNone/>
            </a:pPr>
            <a:r>
              <a:rPr lang="en-US" sz="2400" dirty="0" smtClean="0">
                <a:solidFill>
                  <a:srgbClr val="1F1A76"/>
                </a:solidFill>
                <a:effectLst>
                  <a:outerShdw blurRad="38100" dist="38100" dir="2700000" algn="tl">
                    <a:srgbClr val="000000">
                      <a:alpha val="43137"/>
                    </a:srgbClr>
                  </a:outerShdw>
                </a:effectLst>
                <a:latin typeface="Trebuchet MS"/>
                <a:cs typeface="Trebuchet MS"/>
              </a:rPr>
              <a:t>The story of the Glen Lake Association today and in the distant future is much about protecting and preserving the water but it is more than that.</a:t>
            </a:r>
          </a:p>
          <a:p>
            <a:pPr marL="0" indent="0">
              <a:buNone/>
            </a:pPr>
            <a:endParaRPr lang="en-US" sz="1600" dirty="0" smtClean="0">
              <a:solidFill>
                <a:srgbClr val="1F1A76"/>
              </a:solidFill>
              <a:effectLst>
                <a:outerShdw blurRad="38100" dist="38100" dir="2700000" algn="tl">
                  <a:srgbClr val="000000">
                    <a:alpha val="43137"/>
                  </a:srgbClr>
                </a:outerShdw>
              </a:effectLst>
              <a:latin typeface="Trebuchet MS"/>
              <a:cs typeface="Trebuchet MS"/>
            </a:endParaRPr>
          </a:p>
          <a:p>
            <a:pPr marL="0" indent="0">
              <a:buNone/>
            </a:pPr>
            <a:r>
              <a:rPr lang="en-US" sz="2400" dirty="0" smtClean="0">
                <a:solidFill>
                  <a:srgbClr val="1F1A76"/>
                </a:solidFill>
                <a:effectLst>
                  <a:outerShdw blurRad="38100" dist="38100" dir="2700000" algn="tl">
                    <a:srgbClr val="000000">
                      <a:alpha val="43137"/>
                    </a:srgbClr>
                  </a:outerShdw>
                </a:effectLst>
                <a:latin typeface="Trebuchet MS"/>
                <a:cs typeface="Trebuchet MS"/>
              </a:rPr>
              <a:t>We believe that our new logo mirrors the association’s efforts to broaden our umbrella of protecting and preserving not only the water</a:t>
            </a:r>
          </a:p>
          <a:p>
            <a:pPr marL="0" indent="0">
              <a:buNone/>
            </a:pPr>
            <a:r>
              <a:rPr lang="en-US" sz="2400" dirty="0" smtClean="0">
                <a:solidFill>
                  <a:srgbClr val="1F1A76"/>
                </a:solidFill>
                <a:effectLst>
                  <a:outerShdw blurRad="38100" dist="38100" dir="2700000" algn="tl">
                    <a:srgbClr val="000000">
                      <a:alpha val="43137"/>
                    </a:srgbClr>
                  </a:outerShdw>
                </a:effectLst>
                <a:latin typeface="Trebuchet MS"/>
                <a:cs typeface="Trebuchet MS"/>
              </a:rPr>
              <a:t> (“It’s all about the water”),</a:t>
            </a:r>
          </a:p>
          <a:p>
            <a:pPr marL="0" indent="0">
              <a:buNone/>
            </a:pPr>
            <a:r>
              <a:rPr lang="en-US" sz="2400" dirty="0" smtClean="0">
                <a:solidFill>
                  <a:srgbClr val="1F1A76"/>
                </a:solidFill>
                <a:effectLst>
                  <a:outerShdw blurRad="38100" dist="38100" dir="2700000" algn="tl">
                    <a:srgbClr val="000000">
                      <a:alpha val="43137"/>
                    </a:srgbClr>
                  </a:outerShdw>
                </a:effectLst>
                <a:latin typeface="Trebuchet MS"/>
                <a:cs typeface="Trebuchet MS"/>
              </a:rPr>
              <a:t>but it is including the entire watershed as well.</a:t>
            </a:r>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pic>
        <p:nvPicPr>
          <p:cNvPr id="8" name="Picture 7"/>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055585"/>
            <a:ext cx="3839001" cy="2004786"/>
          </a:xfrm>
          <a:prstGeom prst="rect">
            <a:avLst/>
          </a:prstGeom>
        </p:spPr>
      </p:pic>
      <p:pic>
        <p:nvPicPr>
          <p:cNvPr id="9" name="Content Placeholder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 y="2228850"/>
            <a:ext cx="4516181" cy="23584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878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228850"/>
            <a:ext cx="3886200" cy="2029434"/>
          </a:xfrm>
        </p:spPr>
      </p:pic>
      <p:sp>
        <p:nvSpPr>
          <p:cNvPr id="4" name="Content Placeholder 3"/>
          <p:cNvSpPr>
            <a:spLocks noGrp="1"/>
          </p:cNvSpPr>
          <p:nvPr>
            <p:ph sz="half" idx="2"/>
          </p:nvPr>
        </p:nvSpPr>
        <p:spPr>
          <a:xfrm>
            <a:off x="4223657" y="1561711"/>
            <a:ext cx="4822371" cy="3928262"/>
          </a:xfrm>
        </p:spPr>
        <p:txBody>
          <a:bodyPr vert="horz" lIns="91440" tIns="45720" rIns="91440" bIns="45720" rtlCol="0">
            <a:noAutofit/>
          </a:bodyPr>
          <a:lstStyle/>
          <a:p>
            <a:pPr marL="227013" indent="-227013"/>
            <a:r>
              <a:rPr lang="en-US" sz="2400" dirty="0" smtClean="0">
                <a:solidFill>
                  <a:srgbClr val="1F1A76"/>
                </a:solidFill>
                <a:effectLst>
                  <a:outerShdw blurRad="38100" dist="38100" dir="2700000" algn="tl">
                    <a:srgbClr val="000000">
                      <a:alpha val="43137"/>
                    </a:srgbClr>
                  </a:outerShdw>
                </a:effectLst>
                <a:latin typeface="Trebuchet MS"/>
                <a:cs typeface="Trebuchet MS"/>
              </a:rPr>
              <a:t>We are a well-established </a:t>
            </a:r>
            <a:r>
              <a:rPr lang="en-US" sz="2400" dirty="0">
                <a:solidFill>
                  <a:srgbClr val="1F1A76"/>
                </a:solidFill>
                <a:effectLst>
                  <a:outerShdw blurRad="38100" dist="38100" dir="2700000" algn="tl">
                    <a:srgbClr val="000000">
                      <a:alpha val="43137"/>
                    </a:srgbClr>
                  </a:outerShdw>
                </a:effectLst>
                <a:latin typeface="Trebuchet MS"/>
                <a:cs typeface="Trebuchet MS"/>
              </a:rPr>
              <a:t>lake association (over 50 years old</a:t>
            </a:r>
            <a:r>
              <a:rPr lang="en-US" sz="2400" dirty="0" smtClean="0">
                <a:solidFill>
                  <a:srgbClr val="1F1A76"/>
                </a:solidFill>
                <a:effectLst>
                  <a:outerShdw blurRad="38100" dist="38100" dir="2700000" algn="tl">
                    <a:srgbClr val="000000">
                      <a:alpha val="43137"/>
                    </a:srgbClr>
                  </a:outerShdw>
                </a:effectLst>
                <a:latin typeface="Trebuchet MS"/>
                <a:cs typeface="Trebuchet MS"/>
              </a:rPr>
              <a:t>)</a:t>
            </a:r>
          </a:p>
          <a:p>
            <a:pPr marL="227013" indent="-227013"/>
            <a:endParaRPr lang="en-US" sz="2400" dirty="0" smtClean="0">
              <a:solidFill>
                <a:srgbClr val="1F1A76"/>
              </a:solidFill>
              <a:effectLst>
                <a:outerShdw blurRad="38100" dist="38100" dir="2700000" algn="tl">
                  <a:srgbClr val="000000">
                    <a:alpha val="43137"/>
                  </a:srgbClr>
                </a:outerShdw>
              </a:effectLst>
              <a:latin typeface="Trebuchet MS"/>
              <a:cs typeface="Trebuchet MS"/>
            </a:endParaRPr>
          </a:p>
          <a:p>
            <a:pPr marL="227013" lvl="2" indent="-227013">
              <a:spcBef>
                <a:spcPts val="1000"/>
              </a:spcBef>
            </a:pPr>
            <a:r>
              <a:rPr lang="en-US" sz="2400" dirty="0">
                <a:solidFill>
                  <a:srgbClr val="1F1A76"/>
                </a:solidFill>
                <a:effectLst>
                  <a:outerShdw blurRad="38100" dist="38100" dir="2700000" algn="tl">
                    <a:srgbClr val="000000">
                      <a:alpha val="43137"/>
                    </a:srgbClr>
                  </a:outerShdw>
                </a:effectLst>
                <a:latin typeface="Trebuchet MS"/>
                <a:cs typeface="Trebuchet MS"/>
              </a:rPr>
              <a:t>We are progressive (named Best Lake Association in Michigan 2011)</a:t>
            </a:r>
          </a:p>
          <a:p>
            <a:pPr marL="227013" lvl="2" indent="-227013">
              <a:spcBef>
                <a:spcPts val="1000"/>
              </a:spcBef>
            </a:pPr>
            <a:endParaRPr lang="en-US" sz="2400" dirty="0">
              <a:solidFill>
                <a:srgbClr val="1F1A76"/>
              </a:solidFill>
              <a:effectLst>
                <a:outerShdw blurRad="38100" dist="38100" dir="2700000" algn="tl">
                  <a:srgbClr val="000000">
                    <a:alpha val="43137"/>
                  </a:srgbClr>
                </a:outerShdw>
              </a:effectLst>
              <a:latin typeface="Trebuchet MS"/>
              <a:cs typeface="Trebuchet MS"/>
            </a:endParaRPr>
          </a:p>
          <a:p>
            <a:pPr marL="227013" lvl="2" indent="-227013">
              <a:spcBef>
                <a:spcPts val="1000"/>
              </a:spcBef>
            </a:pPr>
            <a:r>
              <a:rPr lang="en-US" sz="2400" dirty="0">
                <a:solidFill>
                  <a:srgbClr val="1F1A76"/>
                </a:solidFill>
                <a:effectLst>
                  <a:outerShdw blurRad="38100" dist="38100" dir="2700000" algn="tl">
                    <a:srgbClr val="000000">
                      <a:alpha val="43137"/>
                    </a:srgbClr>
                  </a:outerShdw>
                </a:effectLst>
                <a:latin typeface="Trebuchet MS"/>
                <a:cs typeface="Trebuchet MS"/>
              </a:rPr>
              <a:t>We are the protectors of Glen Lake and its Watershed</a:t>
            </a:r>
          </a:p>
          <a:p>
            <a:pPr marL="227013" indent="-227013"/>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01888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947058"/>
            <a:ext cx="7886700" cy="767442"/>
          </a:xfrm>
        </p:spPr>
        <p:txBody>
          <a:bodyPr>
            <a:normAutofit fontScale="90000"/>
          </a:bodyPr>
          <a:lstStyle/>
          <a:p>
            <a:pPr algn="ctr"/>
            <a:r>
              <a:rPr lang="en-US" dirty="0" smtClean="0"/>
              <a:t>Welcome to our new website</a:t>
            </a:r>
            <a:endParaRPr lang="en-US" dirty="0"/>
          </a:p>
        </p:txBody>
      </p:sp>
      <p:pic>
        <p:nvPicPr>
          <p:cNvPr id="4"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5481" y="1880506"/>
            <a:ext cx="8523514" cy="444009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08845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396225" y="553457"/>
            <a:ext cx="2495918" cy="5784750"/>
          </a:xfrm>
          <a:prstGeom prst="rect">
            <a:avLst/>
          </a:prstGeom>
        </p:spPr>
      </p:pic>
      <p:sp>
        <p:nvSpPr>
          <p:cNvPr id="10" name="TextBox 9"/>
          <p:cNvSpPr txBox="1"/>
          <p:nvPr/>
        </p:nvSpPr>
        <p:spPr>
          <a:xfrm>
            <a:off x="444844" y="1339163"/>
            <a:ext cx="4061843" cy="2954655"/>
          </a:xfrm>
          <a:prstGeom prst="rect">
            <a:avLst/>
          </a:prstGeom>
          <a:noFill/>
        </p:spPr>
        <p:txBody>
          <a:bodyPr wrap="square" rtlCol="0">
            <a:spAutoFit/>
          </a:bodyPr>
          <a:lstStyle/>
          <a:p>
            <a:pPr algn="ctr"/>
            <a:r>
              <a:rPr lang="en-US" sz="2400" dirty="0"/>
              <a:t>Our new website will help you:</a:t>
            </a:r>
          </a:p>
          <a:p>
            <a:endParaRPr lang="en-US" dirty="0"/>
          </a:p>
          <a:p>
            <a:pPr marL="214313" indent="-214313">
              <a:buFont typeface="Arial" charset="0"/>
              <a:buChar char="•"/>
            </a:pPr>
            <a:r>
              <a:rPr lang="en-US" dirty="0"/>
              <a:t>Check event calendar</a:t>
            </a:r>
          </a:p>
          <a:p>
            <a:pPr marL="214313" indent="-214313">
              <a:buFont typeface="Arial" charset="0"/>
              <a:buChar char="•"/>
            </a:pPr>
            <a:endParaRPr lang="en-US" dirty="0"/>
          </a:p>
          <a:p>
            <a:pPr marL="214313" indent="-214313">
              <a:buFont typeface="Arial" charset="0"/>
              <a:buChar char="•"/>
            </a:pPr>
            <a:r>
              <a:rPr lang="en-US" dirty="0"/>
              <a:t>Explore Hot Topics from around the watershed</a:t>
            </a:r>
          </a:p>
          <a:p>
            <a:pPr marL="214313" indent="-214313">
              <a:buFont typeface="Arial" charset="0"/>
              <a:buChar char="•"/>
            </a:pPr>
            <a:endParaRPr lang="en-US" dirty="0"/>
          </a:p>
          <a:p>
            <a:pPr marL="214313" indent="-214313">
              <a:buFont typeface="Arial" charset="0"/>
              <a:buChar char="•"/>
            </a:pPr>
            <a:r>
              <a:rPr lang="en-US" dirty="0"/>
              <a:t>Update your profile, address and information in our new</a:t>
            </a:r>
            <a:br>
              <a:rPr lang="en-US" dirty="0"/>
            </a:br>
            <a:r>
              <a:rPr lang="en-US" dirty="0"/>
              <a:t>password-protected members area</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48671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46314" y="451096"/>
            <a:ext cx="8251372" cy="1838965"/>
          </a:xfrm>
          <a:prstGeom prst="rect">
            <a:avLst/>
          </a:prstGeom>
          <a:noFill/>
        </p:spPr>
        <p:txBody>
          <a:bodyPr wrap="square" rtlCol="0">
            <a:spAutoFit/>
          </a:bodyPr>
          <a:lstStyle/>
          <a:p>
            <a:pPr lvl="2" fontAlgn="ctr"/>
            <a:r>
              <a:rPr lang="en-US" sz="2800" dirty="0"/>
              <a:t>Our new website will help you:</a:t>
            </a:r>
          </a:p>
          <a:p>
            <a:pPr lvl="2" fontAlgn="ctr"/>
            <a:endParaRPr lang="en-US" sz="1350" dirty="0"/>
          </a:p>
          <a:p>
            <a:pPr marL="900113" lvl="2" indent="-214313" fontAlgn="ctr">
              <a:buFont typeface="Arial" charset="0"/>
              <a:buChar char="•"/>
            </a:pPr>
            <a:r>
              <a:rPr lang="en-US" sz="2400" dirty="0"/>
              <a:t>Check lake levels and river flow</a:t>
            </a:r>
          </a:p>
          <a:p>
            <a:pPr marL="900113" lvl="2" indent="-214313" fontAlgn="ctr">
              <a:buFont typeface="Arial" charset="0"/>
              <a:buChar char="•"/>
            </a:pPr>
            <a:r>
              <a:rPr lang="en-US" sz="2400" dirty="0"/>
              <a:t>Report Swimmer’s Itch</a:t>
            </a:r>
          </a:p>
          <a:p>
            <a:pPr marL="900113" lvl="2" indent="-214313" fontAlgn="ctr">
              <a:buFont typeface="Arial" charset="0"/>
              <a:buChar char="•"/>
            </a:pPr>
            <a:r>
              <a:rPr lang="en-US" sz="2400" dirty="0"/>
              <a:t>Find out local weather conditions and view lake webcam</a:t>
            </a:r>
          </a:p>
        </p:txBody>
      </p:sp>
      <p:pic>
        <p:nvPicPr>
          <p:cNvPr id="3" name="Picture 2"/>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5739" y="3004457"/>
            <a:ext cx="8928518" cy="342324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709431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74589" y="269422"/>
            <a:ext cx="7191632" cy="2062103"/>
          </a:xfrm>
          <a:prstGeom prst="rect">
            <a:avLst/>
          </a:prstGeom>
          <a:noFill/>
        </p:spPr>
        <p:txBody>
          <a:bodyPr wrap="square" rtlCol="0">
            <a:spAutoFit/>
          </a:bodyPr>
          <a:lstStyle/>
          <a:p>
            <a:pPr lvl="2" algn="ctr"/>
            <a:r>
              <a:rPr lang="en-US" sz="2100" dirty="0"/>
              <a:t>Our new website lets you:</a:t>
            </a:r>
          </a:p>
          <a:p>
            <a:pPr lvl="2" algn="ctr"/>
            <a:endParaRPr lang="en-US" sz="1350" dirty="0"/>
          </a:p>
          <a:p>
            <a:pPr marL="900113" lvl="2" indent="-214313" algn="ctr">
              <a:buFont typeface="Arial" charset="0"/>
              <a:buChar char="•"/>
            </a:pPr>
            <a:r>
              <a:rPr lang="en-US" sz="2000" dirty="0"/>
              <a:t>Sign up online for Discovery Boat and other workshops</a:t>
            </a:r>
          </a:p>
          <a:p>
            <a:pPr marL="900113" lvl="2" indent="-214313" algn="ctr">
              <a:buFont typeface="Arial" charset="0"/>
              <a:buChar char="•"/>
            </a:pPr>
            <a:r>
              <a:rPr lang="en-US" sz="2000" dirty="0"/>
              <a:t>Become a Glen Lake Guardian online</a:t>
            </a:r>
          </a:p>
          <a:p>
            <a:pPr marL="900113" lvl="2" indent="-214313" algn="ctr">
              <a:buFont typeface="Arial" charset="0"/>
              <a:buChar char="•"/>
            </a:pPr>
            <a:r>
              <a:rPr lang="en-US" sz="2000" dirty="0"/>
              <a:t>Pay your dues online</a:t>
            </a:r>
          </a:p>
          <a:p>
            <a:pPr marL="900113" lvl="2" indent="-214313" algn="ctr">
              <a:buFont typeface="Arial" charset="0"/>
              <a:buChar char="•"/>
            </a:pPr>
            <a:r>
              <a:rPr lang="en-US" sz="2000" dirty="0"/>
              <a:t>Make donations</a:t>
            </a:r>
          </a:p>
          <a:p>
            <a:pPr algn="ctr"/>
            <a:endParaRPr lang="en-US" sz="1350" dirty="0"/>
          </a:p>
        </p:txBody>
      </p:sp>
      <p:pic>
        <p:nvPicPr>
          <p:cNvPr id="4"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4589" y="2337712"/>
            <a:ext cx="7543800" cy="3845374"/>
          </a:xfrm>
          <a:prstGeom prst="rect">
            <a:avLst/>
          </a:prstGeom>
          <a:ln>
            <a:solidFill>
              <a:schemeClr val="accent1">
                <a:alpha val="74000"/>
              </a:schemeClr>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842786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26571" y="1317171"/>
            <a:ext cx="1862612" cy="3939541"/>
          </a:xfrm>
          <a:prstGeom prst="rect">
            <a:avLst/>
          </a:prstGeom>
          <a:noFill/>
        </p:spPr>
        <p:txBody>
          <a:bodyPr wrap="square" rtlCol="0">
            <a:spAutoFit/>
          </a:bodyPr>
          <a:lstStyle/>
          <a:p>
            <a:r>
              <a:rPr lang="en-US" sz="2800" dirty="0" smtClean="0"/>
              <a:t>Our new website also features:</a:t>
            </a:r>
          </a:p>
          <a:p>
            <a:endParaRPr lang="en-US" sz="2800" dirty="0"/>
          </a:p>
          <a:p>
            <a:pPr marL="230188" indent="-230188">
              <a:spcAft>
                <a:spcPts val="1200"/>
              </a:spcAft>
              <a:buFont typeface="Arial" charset="0"/>
              <a:buChar char="•"/>
            </a:pPr>
            <a:r>
              <a:rPr lang="en-US" dirty="0" smtClean="0"/>
              <a:t>An FAQ page</a:t>
            </a:r>
          </a:p>
          <a:p>
            <a:pPr marL="230188" indent="-230188">
              <a:spcAft>
                <a:spcPts val="1200"/>
              </a:spcAft>
              <a:buFont typeface="Arial" charset="0"/>
              <a:buChar char="•"/>
            </a:pPr>
            <a:r>
              <a:rPr lang="en-US" dirty="0" smtClean="0"/>
              <a:t>Newsletter archives</a:t>
            </a:r>
          </a:p>
          <a:p>
            <a:pPr marL="230188" indent="-230188">
              <a:spcAft>
                <a:spcPts val="1200"/>
              </a:spcAft>
              <a:buFont typeface="Arial" charset="0"/>
              <a:buChar char="•"/>
            </a:pPr>
            <a:r>
              <a:rPr lang="en-US" dirty="0" smtClean="0"/>
              <a:t>An area to submit photos </a:t>
            </a:r>
            <a:endParaRPr lang="en-US" dirty="0"/>
          </a:p>
        </p:txBody>
      </p:sp>
      <p:pic>
        <p:nvPicPr>
          <p:cNvPr id="5" name="Picture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195942" y="500395"/>
            <a:ext cx="6948057" cy="472553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868242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409662" y="61913"/>
            <a:ext cx="6934113" cy="1049337"/>
          </a:xfrm>
          <a:prstGeom prst="rect">
            <a:avLst/>
          </a:prstGeom>
          <a:noFill/>
          <a:ln w="9525">
            <a:noFill/>
            <a:miter lim="800000"/>
            <a:headEnd/>
            <a:tailEnd/>
          </a:ln>
        </p:spPr>
        <p:txBody>
          <a:bodyPr wrap="square">
            <a:prstTxWarp prst="textNoShape">
              <a:avLst/>
            </a:prstTxWarp>
            <a:spAutoFit/>
          </a:bodyPr>
          <a:lstStyle/>
          <a:p>
            <a:pPr>
              <a:lnSpc>
                <a:spcPct val="70000"/>
              </a:lnSpc>
              <a:spcAft>
                <a:spcPts val="1200"/>
              </a:spcAft>
            </a:pPr>
            <a:r>
              <a:rPr lang="en-US" sz="3600" b="1"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Your Glen Lake Association </a:t>
            </a:r>
          </a:p>
          <a:p>
            <a:pPr>
              <a:lnSpc>
                <a:spcPct val="70000"/>
              </a:lnSpc>
              <a:spcAft>
                <a:spcPts val="1200"/>
              </a:spcAft>
            </a:pPr>
            <a:r>
              <a:rPr lang="en-US" sz="3600" b="1"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Officers and Board of Directors</a:t>
            </a:r>
            <a:endParaRPr lang="en-US" sz="4000" b="1"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p:txBody>
      </p:sp>
      <p:sp>
        <p:nvSpPr>
          <p:cNvPr id="17411" name="Text Box 6"/>
          <p:cNvSpPr txBox="1">
            <a:spLocks noChangeArrowheads="1"/>
          </p:cNvSpPr>
          <p:nvPr/>
        </p:nvSpPr>
        <p:spPr bwMode="auto">
          <a:xfrm>
            <a:off x="630466" y="1231744"/>
            <a:ext cx="6742112" cy="3046988"/>
          </a:xfrm>
          <a:prstGeom prst="rect">
            <a:avLst/>
          </a:prstGeom>
          <a:noFill/>
          <a:ln w="9525">
            <a:noFill/>
            <a:miter lim="800000"/>
            <a:headEnd/>
            <a:tailEnd/>
          </a:ln>
        </p:spPr>
        <p:txBody>
          <a:bodyPr>
            <a:prstTxWarp prst="textNoShape">
              <a:avLst/>
            </a:prstTxWarp>
            <a:spAutoFit/>
          </a:bodyPr>
          <a:lstStyle/>
          <a:p>
            <a:pPr>
              <a:tabLst>
                <a:tab pos="2344738" algn="l"/>
              </a:tabLst>
            </a:pPr>
            <a:r>
              <a:rPr lang="en-US" sz="3200" b="1" u="sng"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Officers</a:t>
            </a:r>
            <a:endParaRPr lang="en-US" sz="3200" b="1" u="sng"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a:tabLst>
                <a:tab pos="2974975"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Denny Becker	- President</a:t>
            </a:r>
          </a:p>
          <a:p>
            <a:pPr>
              <a:tabLst>
                <a:tab pos="2974975"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Bill </a:t>
            </a:r>
            <a:r>
              <a:rPr lang="en-US" sz="3200"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Witler</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-Vice President</a:t>
            </a:r>
          </a:p>
          <a:p>
            <a:pPr>
              <a:tabLst>
                <a:tab pos="2974975"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Sue Lake</a:t>
            </a:r>
            <a:r>
              <a:rPr lang="en-US" sz="3200"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Secretary</a:t>
            </a:r>
            <a:endParaRPr lang="en-US" sz="3200"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a:tabLst>
                <a:tab pos="2974975"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David Herr</a:t>
            </a:r>
            <a:r>
              <a:rPr lang="en-US" sz="3200"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Treasurer</a:t>
            </a:r>
            <a:endParaRPr lang="en-US" sz="3200"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a:tabLst>
                <a:tab pos="2344738" algn="l"/>
              </a:tabLst>
            </a:pPr>
            <a:endParaRPr lang="en-US" sz="3200"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p:txBody>
      </p:sp>
      <p:sp>
        <p:nvSpPr>
          <p:cNvPr id="17412" name="Text Box 9"/>
          <p:cNvSpPr txBox="1">
            <a:spLocks noChangeArrowheads="1"/>
          </p:cNvSpPr>
          <p:nvPr/>
        </p:nvSpPr>
        <p:spPr bwMode="auto">
          <a:xfrm>
            <a:off x="630466" y="3530635"/>
            <a:ext cx="7916844" cy="4031873"/>
          </a:xfrm>
          <a:prstGeom prst="rect">
            <a:avLst/>
          </a:prstGeom>
          <a:noFill/>
          <a:ln w="9525">
            <a:noFill/>
            <a:miter lim="800000"/>
            <a:headEnd/>
            <a:tailEnd/>
          </a:ln>
        </p:spPr>
        <p:txBody>
          <a:bodyPr wrap="square">
            <a:prstTxWarp prst="textNoShape">
              <a:avLst/>
            </a:prstTxWarp>
            <a:spAutoFit/>
          </a:bodyPr>
          <a:lstStyle/>
          <a:p>
            <a:endParaRPr lang="en-US" sz="3200" b="1" u="sng"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r>
              <a:rPr lang="en-US" sz="3200" b="1" u="sng"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Other Directors</a:t>
            </a:r>
          </a:p>
          <a:p>
            <a:pPr>
              <a:tabLst>
                <a:tab pos="4170363"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Bob Boles</a:t>
            </a:r>
            <a:r>
              <a:rPr lang="en-US" sz="3200"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Cal Killen</a:t>
            </a:r>
          </a:p>
          <a:p>
            <a:pPr>
              <a:tabLst>
                <a:tab pos="4170363"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Cara </a:t>
            </a:r>
            <a:r>
              <a:rPr lang="en-US" sz="3200"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Cassard</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John </a:t>
            </a:r>
            <a:r>
              <a:rPr lang="en-US" sz="3200"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DePuy</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t>
            </a:r>
          </a:p>
          <a:p>
            <a:pPr>
              <a:tabLst>
                <a:tab pos="4170363"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David Hayes                </a:t>
            </a:r>
            <a:r>
              <a:rPr lang="en-US" sz="3200"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Ranae</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t>
            </a:r>
            <a:r>
              <a:rPr lang="en-US" sz="3200"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Ihme</a:t>
            </a: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Bill </a:t>
            </a:r>
            <a:r>
              <a:rPr lang="en-US" sz="3200"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Meserve</a:t>
            </a:r>
            <a:endPar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a:tabLst>
                <a:tab pos="4170363"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t>
            </a:r>
          </a:p>
          <a:p>
            <a:pPr>
              <a:tabLst>
                <a:tab pos="3659188" algn="l"/>
              </a:tabLst>
            </a:pPr>
            <a:r>
              <a:rPr lang="en-US" sz="3200"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t>
            </a:r>
          </a:p>
        </p:txBody>
      </p:sp>
      <p:sp>
        <p:nvSpPr>
          <p:cNvPr id="8" name="Line 8"/>
          <p:cNvSpPr>
            <a:spLocks noChangeShapeType="1"/>
          </p:cNvSpPr>
          <p:nvPr/>
        </p:nvSpPr>
        <p:spPr bwMode="auto">
          <a:xfrm>
            <a:off x="219075" y="1189038"/>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125686" y="1915884"/>
            <a:ext cx="4386943" cy="3331681"/>
          </a:xfrm>
          <a:prstGeom prst="rect">
            <a:avLst/>
          </a:prstGeom>
          <a:noFill/>
        </p:spPr>
        <p:txBody>
          <a:bodyPr wrap="square" rtlCol="0">
            <a:spAutoFit/>
          </a:bodyPr>
          <a:lstStyle/>
          <a:p>
            <a:pPr lvl="0"/>
            <a:r>
              <a:rPr lang="en-US" sz="2800" dirty="0"/>
              <a:t>Have questions or need help with the new GLA website? </a:t>
            </a:r>
          </a:p>
          <a:p>
            <a:pPr lvl="0"/>
            <a:endParaRPr lang="en-US" sz="2100" dirty="0"/>
          </a:p>
          <a:p>
            <a:pPr marL="214313" indent="-214313">
              <a:buFont typeface="Arial" charset="0"/>
              <a:buChar char="•"/>
            </a:pPr>
            <a:r>
              <a:rPr lang="en-US" sz="2400" dirty="0"/>
              <a:t>Email us at </a:t>
            </a:r>
            <a:r>
              <a:rPr lang="en-US" sz="2400" u="sng" dirty="0">
                <a:hlinkClick r:id="rId2"/>
              </a:rPr>
              <a:t>glenlakeassociation@gmail.com</a:t>
            </a:r>
            <a:endParaRPr lang="en-US" sz="2400" u="sng" dirty="0"/>
          </a:p>
          <a:p>
            <a:pPr marL="214313" indent="-214313">
              <a:buFont typeface="Arial" charset="0"/>
              <a:buChar char="•"/>
            </a:pPr>
            <a:endParaRPr lang="en-US" sz="2400" dirty="0"/>
          </a:p>
          <a:p>
            <a:pPr marL="214313" indent="-214313">
              <a:buFont typeface="Arial" charset="0"/>
              <a:buChar char="•"/>
            </a:pPr>
            <a:r>
              <a:rPr lang="en-US" sz="2400" dirty="0"/>
              <a:t>Grab one of our handy brochures</a:t>
            </a:r>
          </a:p>
          <a:p>
            <a:endParaRPr lang="en-US" sz="1350" dirty="0"/>
          </a:p>
        </p:txBody>
      </p:sp>
      <p:pic>
        <p:nvPicPr>
          <p:cNvPr id="5" name="Picture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94658" y="54444"/>
            <a:ext cx="2852058" cy="661017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862059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953986" y="1174296"/>
            <a:ext cx="4630522" cy="2418131"/>
          </a:xfrm>
          <a:prstGeom prst="rect">
            <a:avLst/>
          </a:prstGeom>
        </p:spPr>
      </p:pic>
      <p:sp>
        <p:nvSpPr>
          <p:cNvPr id="3" name="TextBox 2"/>
          <p:cNvSpPr txBox="1"/>
          <p:nvPr/>
        </p:nvSpPr>
        <p:spPr>
          <a:xfrm>
            <a:off x="620486" y="4302579"/>
            <a:ext cx="7584622" cy="715581"/>
          </a:xfrm>
          <a:prstGeom prst="rect">
            <a:avLst/>
          </a:prstGeom>
          <a:noFill/>
        </p:spPr>
        <p:txBody>
          <a:bodyPr wrap="square" rtlCol="0">
            <a:spAutoFit/>
          </a:bodyPr>
          <a:lstStyle/>
          <a:p>
            <a:pPr algn="ctr"/>
            <a:r>
              <a:rPr lang="en-US" sz="4050" dirty="0" err="1"/>
              <a:t>www.glenlakeassociation.org</a:t>
            </a:r>
            <a:endParaRPr lang="en-US" sz="405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608770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869950" y="1976438"/>
            <a:ext cx="7131050" cy="3140075"/>
          </a:xfrm>
          <a:prstGeom prst="rect">
            <a:avLst/>
          </a:prstGeom>
          <a:noFill/>
          <a:ln w="9525">
            <a:noFill/>
            <a:miter lim="800000"/>
            <a:headEnd/>
            <a:tailEnd/>
          </a:ln>
        </p:spPr>
        <p:txBody>
          <a:bodyPr>
            <a:prstTxWarp prst="textNoShape">
              <a:avLst/>
            </a:prstTxWarp>
            <a:spAutoFit/>
          </a:bodyPr>
          <a:lstStyle/>
          <a:p>
            <a:pPr algn="ctr">
              <a:defRPr/>
            </a:pPr>
            <a:r>
              <a:rPr lang="en-US" sz="6600" b="1" dirty="0">
                <a:solidFill>
                  <a:srgbClr val="000090"/>
                </a:solidFill>
                <a:effectLst>
                  <a:outerShdw blurRad="38100" dist="38100" dir="2700000" algn="tl">
                    <a:srgbClr val="000000">
                      <a:alpha val="43137"/>
                    </a:srgbClr>
                  </a:outerShdw>
                </a:effectLst>
                <a:latin typeface="Trebuchet MS" charset="0"/>
                <a:ea typeface="Trebuchet MS" charset="0"/>
                <a:cs typeface="Trebuchet MS" charset="0"/>
              </a:rPr>
              <a:t>Committee</a:t>
            </a:r>
          </a:p>
          <a:p>
            <a:pPr algn="ctr">
              <a:defRPr/>
            </a:pPr>
            <a:r>
              <a:rPr lang="en-US" sz="6600" b="1" dirty="0">
                <a:solidFill>
                  <a:srgbClr val="000090"/>
                </a:solidFill>
                <a:effectLst>
                  <a:outerShdw blurRad="38100" dist="38100" dir="2700000" algn="tl">
                    <a:srgbClr val="000000">
                      <a:alpha val="43137"/>
                    </a:srgbClr>
                  </a:outerShdw>
                </a:effectLst>
                <a:latin typeface="Trebuchet MS" charset="0"/>
                <a:ea typeface="Trebuchet MS" charset="0"/>
                <a:cs typeface="Trebuchet MS" charset="0"/>
              </a:rPr>
              <a:t>Summary</a:t>
            </a:r>
          </a:p>
          <a:p>
            <a:pPr algn="ctr">
              <a:defRPr/>
            </a:pPr>
            <a:r>
              <a:rPr lang="en-US" sz="6600" b="1" dirty="0">
                <a:solidFill>
                  <a:srgbClr val="000090"/>
                </a:solidFill>
                <a:effectLst>
                  <a:outerShdw blurRad="38100" dist="38100" dir="2700000" algn="tl">
                    <a:srgbClr val="000000">
                      <a:alpha val="43137"/>
                    </a:srgbClr>
                  </a:outerShdw>
                </a:effectLst>
                <a:latin typeface="Trebuchet MS" charset="0"/>
                <a:ea typeface="Trebuchet MS" charset="0"/>
                <a:cs typeface="Trebuchet MS" charset="0"/>
              </a:rPr>
              <a:t>Reports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7546" y="115447"/>
            <a:ext cx="7972054" cy="905816"/>
          </a:xfrm>
        </p:spPr>
        <p:txBody>
          <a:bodyPr/>
          <a:lstStyle/>
          <a:p>
            <a:pPr algn="l">
              <a:defRPr/>
            </a:pPr>
            <a:r>
              <a:rPr lang="en-US" dirty="0" smtClean="0">
                <a:solidFill>
                  <a:srgbClr val="000090"/>
                </a:solidFill>
                <a:latin typeface="Trebuchet MS"/>
                <a:cs typeface="Trebuchet MS"/>
              </a:rPr>
              <a:t>Water Quality Committee</a:t>
            </a:r>
            <a:endParaRPr lang="en-US" dirty="0">
              <a:solidFill>
                <a:srgbClr val="000090"/>
              </a:solidFill>
              <a:latin typeface="Trebuchet MS"/>
              <a:cs typeface="Trebuchet MS"/>
            </a:endParaRPr>
          </a:p>
        </p:txBody>
      </p:sp>
      <p:sp>
        <p:nvSpPr>
          <p:cNvPr id="4" name="Line 8"/>
          <p:cNvSpPr>
            <a:spLocks noChangeShapeType="1"/>
          </p:cNvSpPr>
          <p:nvPr/>
        </p:nvSpPr>
        <p:spPr bwMode="auto">
          <a:xfrm>
            <a:off x="184150" y="1139825"/>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6" name="Content Placeholder 5"/>
          <p:cNvSpPr>
            <a:spLocks noGrp="1"/>
          </p:cNvSpPr>
          <p:nvPr>
            <p:ph idx="1"/>
          </p:nvPr>
        </p:nvSpPr>
        <p:spPr>
          <a:xfrm>
            <a:off x="322100" y="1513242"/>
            <a:ext cx="6948650" cy="630190"/>
          </a:xfrm>
        </p:spPr>
        <p:txBody>
          <a:bodyPr>
            <a:noAutofit/>
          </a:bodyPr>
          <a:lstStyle/>
          <a:p>
            <a:pPr marL="53975" indent="0">
              <a:spcAft>
                <a:spcPts val="1200"/>
              </a:spcAft>
              <a:buNone/>
            </a:pPr>
            <a:r>
              <a:rPr lang="en-US" sz="4000" dirty="0" smtClean="0">
                <a:solidFill>
                  <a:srgbClr val="000090"/>
                </a:solidFill>
                <a:latin typeface="Trebuchet MS"/>
                <a:cs typeface="Trebuchet MS"/>
              </a:rPr>
              <a:t>Cal Killen – Chair</a:t>
            </a:r>
          </a:p>
          <a:p>
            <a:pPr>
              <a:buNone/>
            </a:pPr>
            <a:endParaRPr lang="en-US" sz="3600" dirty="0">
              <a:latin typeface="Trebuchet MS"/>
              <a:cs typeface="Trebuchet MS"/>
            </a:endParaRPr>
          </a:p>
        </p:txBody>
      </p:sp>
      <p:sp>
        <p:nvSpPr>
          <p:cNvPr id="3" name="TextBox 2"/>
          <p:cNvSpPr txBox="1"/>
          <p:nvPr/>
        </p:nvSpPr>
        <p:spPr>
          <a:xfrm>
            <a:off x="344129" y="2487561"/>
            <a:ext cx="7128387" cy="369332"/>
          </a:xfrm>
          <a:prstGeom prst="rect">
            <a:avLst/>
          </a:prstGeom>
          <a:noFill/>
        </p:spPr>
        <p:txBody>
          <a:bodyPr wrap="square" numCol="2" rtlCol="0">
            <a:spAutoFit/>
          </a:bodyPr>
          <a:lstStyle/>
          <a:p>
            <a:endParaRPr lang="en-US" dirty="0"/>
          </a:p>
        </p:txBody>
      </p:sp>
      <p:sp>
        <p:nvSpPr>
          <p:cNvPr id="5" name="TextBox 4"/>
          <p:cNvSpPr txBox="1"/>
          <p:nvPr/>
        </p:nvSpPr>
        <p:spPr>
          <a:xfrm>
            <a:off x="344128" y="2487561"/>
            <a:ext cx="8799871" cy="3965625"/>
          </a:xfrm>
          <a:prstGeom prst="rect">
            <a:avLst/>
          </a:prstGeom>
          <a:noFill/>
        </p:spPr>
        <p:txBody>
          <a:bodyPr wrap="square" numCol="2" rtlCol="0">
            <a:noAutofit/>
          </a:bodyPr>
          <a:lstStyle/>
          <a:p>
            <a:pPr marL="1588" lvl="1" indent="-1588">
              <a:buNone/>
              <a:tabLst>
                <a:tab pos="3657600" algn="l"/>
              </a:tabLst>
            </a:pPr>
            <a:r>
              <a:rPr lang="en-US" sz="4000" dirty="0" smtClean="0">
                <a:solidFill>
                  <a:srgbClr val="000090"/>
                </a:solidFill>
                <a:latin typeface="Trebuchet MS"/>
                <a:ea typeface="Arial" charset="0"/>
                <a:cs typeface="Trebuchet MS"/>
              </a:rPr>
              <a:t>Andy DuPont</a:t>
            </a:r>
          </a:p>
          <a:p>
            <a:pPr marL="1588" lvl="1" indent="-1588">
              <a:buNone/>
              <a:tabLst>
                <a:tab pos="3657600" algn="l"/>
              </a:tabLst>
            </a:pPr>
            <a:r>
              <a:rPr lang="en-US" sz="4000" dirty="0" smtClean="0">
                <a:solidFill>
                  <a:srgbClr val="000090"/>
                </a:solidFill>
                <a:latin typeface="Trebuchet MS"/>
                <a:ea typeface="Arial" charset="0"/>
                <a:cs typeface="Trebuchet MS"/>
              </a:rPr>
              <a:t>John </a:t>
            </a:r>
            <a:r>
              <a:rPr lang="en-US" sz="4000" dirty="0">
                <a:solidFill>
                  <a:srgbClr val="000090"/>
                </a:solidFill>
                <a:latin typeface="Trebuchet MS"/>
                <a:ea typeface="Arial" charset="0"/>
                <a:cs typeface="Trebuchet MS"/>
              </a:rPr>
              <a:t>Hayes</a:t>
            </a:r>
          </a:p>
          <a:p>
            <a:pPr marL="1588" lvl="1" indent="-1588">
              <a:tabLst>
                <a:tab pos="3657600" algn="l"/>
              </a:tabLst>
            </a:pPr>
            <a:r>
              <a:rPr lang="en-US" sz="4000" dirty="0" smtClean="0">
                <a:solidFill>
                  <a:srgbClr val="000090"/>
                </a:solidFill>
                <a:latin typeface="Trebuchet MS"/>
                <a:ea typeface="Arial" charset="0"/>
                <a:cs typeface="Trebuchet MS"/>
              </a:rPr>
              <a:t>Rob </a:t>
            </a:r>
            <a:r>
              <a:rPr lang="en-US" sz="4000" dirty="0">
                <a:solidFill>
                  <a:srgbClr val="000090"/>
                </a:solidFill>
                <a:latin typeface="Trebuchet MS"/>
                <a:ea typeface="Arial" charset="0"/>
                <a:cs typeface="Trebuchet MS"/>
              </a:rPr>
              <a:t>Karner</a:t>
            </a:r>
          </a:p>
          <a:p>
            <a:pPr marL="1588" lvl="1" indent="-1588">
              <a:buNone/>
              <a:tabLst>
                <a:tab pos="3657600" algn="l"/>
              </a:tabLst>
            </a:pPr>
            <a:r>
              <a:rPr lang="en-US" sz="4000" dirty="0" smtClean="0">
                <a:solidFill>
                  <a:srgbClr val="000090"/>
                </a:solidFill>
                <a:latin typeface="Trebuchet MS"/>
                <a:ea typeface="Arial" charset="0"/>
                <a:cs typeface="Trebuchet MS"/>
              </a:rPr>
              <a:t>Bruce </a:t>
            </a:r>
            <a:r>
              <a:rPr lang="en-US" sz="4000" dirty="0" err="1">
                <a:solidFill>
                  <a:srgbClr val="000090"/>
                </a:solidFill>
                <a:latin typeface="Trebuchet MS"/>
                <a:ea typeface="Arial" charset="0"/>
                <a:cs typeface="Trebuchet MS"/>
              </a:rPr>
              <a:t>Lichliter</a:t>
            </a:r>
            <a:endParaRPr lang="en-US" sz="4000" dirty="0" smtClean="0">
              <a:solidFill>
                <a:srgbClr val="000090"/>
              </a:solidFill>
              <a:latin typeface="Trebuchet MS"/>
              <a:ea typeface="Arial" charset="0"/>
              <a:cs typeface="Trebuchet MS"/>
            </a:endParaRPr>
          </a:p>
          <a:p>
            <a:pPr marL="1588" lvl="1" indent="-1588">
              <a:buNone/>
              <a:tabLst>
                <a:tab pos="3657600" algn="l"/>
              </a:tabLst>
            </a:pPr>
            <a:r>
              <a:rPr lang="en-US" sz="4000" dirty="0" smtClean="0">
                <a:solidFill>
                  <a:srgbClr val="000090"/>
                </a:solidFill>
                <a:latin typeface="Trebuchet MS"/>
                <a:ea typeface="Arial" charset="0"/>
                <a:cs typeface="Trebuchet MS"/>
              </a:rPr>
              <a:t>Mike </a:t>
            </a:r>
            <a:r>
              <a:rPr lang="en-US" sz="4000" dirty="0" err="1" smtClean="0">
                <a:solidFill>
                  <a:srgbClr val="000090"/>
                </a:solidFill>
                <a:latin typeface="Trebuchet MS"/>
                <a:ea typeface="Arial" charset="0"/>
                <a:cs typeface="Trebuchet MS"/>
              </a:rPr>
              <a:t>Litch</a:t>
            </a:r>
            <a:endParaRPr lang="en-US" sz="4000" dirty="0" smtClean="0">
              <a:solidFill>
                <a:srgbClr val="000090"/>
              </a:solidFill>
              <a:latin typeface="Trebuchet MS"/>
              <a:ea typeface="Arial" charset="0"/>
              <a:cs typeface="Trebuchet MS"/>
            </a:endParaRPr>
          </a:p>
          <a:p>
            <a:pPr marL="1588" lvl="1" indent="-1588">
              <a:buNone/>
              <a:tabLst>
                <a:tab pos="3657600" algn="l"/>
              </a:tabLst>
            </a:pPr>
            <a:r>
              <a:rPr lang="en-US" sz="4000" dirty="0" smtClean="0">
                <a:solidFill>
                  <a:srgbClr val="000090"/>
                </a:solidFill>
                <a:latin typeface="Trebuchet MS"/>
                <a:ea typeface="Arial" charset="0"/>
                <a:cs typeface="Trebuchet MS"/>
              </a:rPr>
              <a:t>Sarah </a:t>
            </a:r>
            <a:r>
              <a:rPr lang="en-US" sz="4000" dirty="0">
                <a:solidFill>
                  <a:srgbClr val="000090"/>
                </a:solidFill>
                <a:latin typeface="Trebuchet MS"/>
                <a:ea typeface="Arial" charset="0"/>
                <a:cs typeface="Trebuchet MS"/>
              </a:rPr>
              <a:t>Litch</a:t>
            </a:r>
          </a:p>
          <a:p>
            <a:pPr marL="1588" lvl="1" indent="-1588">
              <a:buNone/>
              <a:tabLst>
                <a:tab pos="3657600" algn="l"/>
              </a:tabLst>
            </a:pPr>
            <a:r>
              <a:rPr lang="en-US" sz="4000" dirty="0">
                <a:solidFill>
                  <a:srgbClr val="000090"/>
                </a:solidFill>
                <a:latin typeface="Trebuchet MS"/>
                <a:ea typeface="Arial" charset="0"/>
                <a:cs typeface="Trebuchet MS"/>
              </a:rPr>
              <a:t>Barb Lund</a:t>
            </a:r>
          </a:p>
          <a:p>
            <a:pPr marL="1588" lvl="1" indent="-1588">
              <a:buNone/>
              <a:tabLst>
                <a:tab pos="3657600" algn="l"/>
              </a:tabLst>
            </a:pPr>
            <a:r>
              <a:rPr lang="en-US" sz="4000" dirty="0">
                <a:solidFill>
                  <a:srgbClr val="000090"/>
                </a:solidFill>
                <a:latin typeface="Trebuchet MS"/>
                <a:ea typeface="Arial" charset="0"/>
                <a:cs typeface="Trebuchet MS"/>
              </a:rPr>
              <a:t>John Lund</a:t>
            </a:r>
          </a:p>
          <a:p>
            <a:pPr marL="1588" lvl="1" indent="-1588">
              <a:buNone/>
              <a:tabLst>
                <a:tab pos="3657600" algn="l"/>
              </a:tabLst>
            </a:pPr>
            <a:r>
              <a:rPr lang="en-US" sz="4000" dirty="0">
                <a:solidFill>
                  <a:srgbClr val="000090"/>
                </a:solidFill>
                <a:latin typeface="Trebuchet MS"/>
                <a:ea typeface="Arial" charset="0"/>
                <a:cs typeface="Trebuchet MS"/>
              </a:rPr>
              <a:t>Bill Meserve</a:t>
            </a:r>
          </a:p>
          <a:p>
            <a:pPr marL="1588" lvl="1" indent="-1588">
              <a:buNone/>
              <a:tabLst>
                <a:tab pos="3657600" algn="l"/>
              </a:tabLst>
            </a:pPr>
            <a:r>
              <a:rPr lang="en-US" sz="4000" dirty="0">
                <a:solidFill>
                  <a:srgbClr val="000090"/>
                </a:solidFill>
                <a:latin typeface="Trebuchet MS"/>
                <a:ea typeface="Arial" charset="0"/>
                <a:cs typeface="Trebuchet MS"/>
              </a:rPr>
              <a:t>Elaine </a:t>
            </a:r>
            <a:r>
              <a:rPr lang="en-US" sz="4000" dirty="0" err="1">
                <a:solidFill>
                  <a:srgbClr val="000090"/>
                </a:solidFill>
                <a:latin typeface="Trebuchet MS"/>
                <a:ea typeface="Arial" charset="0"/>
                <a:cs typeface="Trebuchet MS"/>
              </a:rPr>
              <a:t>Pentilla</a:t>
            </a:r>
            <a:endParaRPr lang="en-US" sz="4000" dirty="0" smtClean="0">
              <a:solidFill>
                <a:srgbClr val="000090"/>
              </a:solidFill>
              <a:latin typeface="Trebuchet MS"/>
              <a:ea typeface="Arial" charset="0"/>
              <a:cs typeface="Trebuchet MS"/>
            </a:endParaRPr>
          </a:p>
          <a:p>
            <a:pPr marL="1588" lvl="1" indent="-1588">
              <a:buNone/>
              <a:tabLst>
                <a:tab pos="3657600" algn="l"/>
              </a:tabLst>
            </a:pPr>
            <a:r>
              <a:rPr lang="en-US" sz="4000" dirty="0" smtClean="0">
                <a:solidFill>
                  <a:srgbClr val="000090"/>
                </a:solidFill>
                <a:latin typeface="Trebuchet MS"/>
                <a:ea typeface="Arial" charset="0"/>
                <a:cs typeface="Trebuchet MS"/>
              </a:rPr>
              <a:t>Roy </a:t>
            </a:r>
            <a:r>
              <a:rPr lang="en-US" sz="4000" dirty="0" err="1" smtClean="0">
                <a:solidFill>
                  <a:srgbClr val="000090"/>
                </a:solidFill>
                <a:latin typeface="Trebuchet MS"/>
                <a:ea typeface="Arial" charset="0"/>
                <a:cs typeface="Trebuchet MS"/>
              </a:rPr>
              <a:t>Pentilla</a:t>
            </a:r>
            <a:endParaRPr lang="en-US" sz="4000" dirty="0" smtClean="0">
              <a:solidFill>
                <a:srgbClr val="000090"/>
              </a:solidFill>
              <a:latin typeface="Trebuchet MS"/>
              <a:ea typeface="Arial" charset="0"/>
              <a:cs typeface="Trebuchet MS"/>
            </a:endParaRPr>
          </a:p>
          <a:p>
            <a:pPr marL="1588" lvl="1" indent="-1588">
              <a:buNone/>
              <a:tabLst>
                <a:tab pos="3827463" algn="l"/>
              </a:tabLst>
            </a:pP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012789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000090"/>
                </a:solidFill>
                <a:latin typeface="Trebuchet MS"/>
                <a:cs typeface="Trebuchet MS"/>
              </a:rPr>
              <a:t>Water Quality Approach</a:t>
            </a:r>
            <a:endParaRPr lang="en-US" dirty="0">
              <a:solidFill>
                <a:srgbClr val="000090"/>
              </a:solidFill>
              <a:latin typeface="Trebuchet MS"/>
              <a:cs typeface="Trebuchet MS"/>
            </a:endParaRPr>
          </a:p>
        </p:txBody>
      </p:sp>
      <p:sp>
        <p:nvSpPr>
          <p:cNvPr id="8" name="Content Placeholder 7"/>
          <p:cNvSpPr>
            <a:spLocks noGrp="1"/>
          </p:cNvSpPr>
          <p:nvPr>
            <p:ph idx="1"/>
          </p:nvPr>
        </p:nvSpPr>
        <p:spPr/>
        <p:txBody>
          <a:bodyPr/>
          <a:lstStyle/>
          <a:p>
            <a:pPr marL="0" indent="0" algn="ctr">
              <a:buNone/>
            </a:pPr>
            <a:endParaRPr lang="en-US" sz="5400" dirty="0" smtClean="0">
              <a:latin typeface="Brush Script MT Italic"/>
              <a:cs typeface="Brush Script MT Italic"/>
            </a:endParaRPr>
          </a:p>
          <a:p>
            <a:pPr marL="0" indent="0" algn="ctr">
              <a:buNone/>
            </a:pPr>
            <a:r>
              <a:rPr lang="en-US" sz="5400" dirty="0" smtClean="0">
                <a:solidFill>
                  <a:srgbClr val="000090"/>
                </a:solidFill>
                <a:latin typeface="Brush Script MT Italic"/>
                <a:cs typeface="Brush Script MT Italic"/>
              </a:rPr>
              <a:t>“Prevention, Early Detection, and Rapid Response”</a:t>
            </a:r>
          </a:p>
          <a:p>
            <a:pPr marL="0" indent="0">
              <a:buNone/>
            </a:pPr>
            <a:endParaRPr lang="en-US" dirty="0">
              <a:solidFill>
                <a:srgbClr val="00009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588768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119063"/>
            <a:ext cx="8229600" cy="825601"/>
          </a:xfrm>
        </p:spPr>
        <p:txBody>
          <a:bodyPr/>
          <a:lstStyle/>
          <a:p>
            <a:pPr algn="l">
              <a:defRPr/>
            </a:pPr>
            <a:r>
              <a:rPr lang="en-US" dirty="0" smtClean="0">
                <a:latin typeface="Trebuchet MS" charset="0"/>
              </a:rPr>
              <a:t> </a:t>
            </a:r>
            <a:r>
              <a:rPr lang="en-US" dirty="0" smtClean="0">
                <a:solidFill>
                  <a:srgbClr val="000090"/>
                </a:solidFill>
                <a:latin typeface="Trebuchet MS" charset="0"/>
              </a:rPr>
              <a:t>    Boat Wash Highlights</a:t>
            </a:r>
          </a:p>
        </p:txBody>
      </p:sp>
      <p:sp>
        <p:nvSpPr>
          <p:cNvPr id="5" name="Content Placeholder 4"/>
          <p:cNvSpPr>
            <a:spLocks noGrp="1"/>
          </p:cNvSpPr>
          <p:nvPr>
            <p:ph idx="1"/>
          </p:nvPr>
        </p:nvSpPr>
        <p:spPr>
          <a:xfrm>
            <a:off x="184150" y="2718771"/>
            <a:ext cx="5632563" cy="3440112"/>
          </a:xfrm>
        </p:spPr>
        <p:txBody>
          <a:bodyPr>
            <a:noAutofit/>
          </a:bodyPr>
          <a:lstStyle/>
          <a:p>
            <a:pPr marL="230188" indent="-230188">
              <a:spcAft>
                <a:spcPts val="1200"/>
              </a:spcAft>
              <a:defRPr/>
            </a:pPr>
            <a:r>
              <a:rPr lang="en-US" sz="2800" b="1" dirty="0" smtClean="0">
                <a:solidFill>
                  <a:srgbClr val="000099"/>
                </a:solidFill>
                <a:effectLst>
                  <a:outerShdw blurRad="38100" dist="38100" dir="2700000" algn="tl">
                    <a:srgbClr val="C0C0C0"/>
                  </a:outerShdw>
                </a:effectLst>
                <a:latin typeface="Trebuchet MS" charset="0"/>
              </a:rPr>
              <a:t>Washed and Interviewed</a:t>
            </a:r>
          </a:p>
          <a:p>
            <a:pPr marL="630238" lvl="1" indent="-230188">
              <a:spcAft>
                <a:spcPts val="1200"/>
              </a:spcAft>
              <a:defRPr/>
            </a:pPr>
            <a:r>
              <a:rPr lang="en-US" b="1" dirty="0" smtClean="0">
                <a:solidFill>
                  <a:srgbClr val="000099"/>
                </a:solidFill>
                <a:effectLst>
                  <a:outerShdw blurRad="38100" dist="38100" dir="2700000" algn="tl">
                    <a:srgbClr val="C0C0C0"/>
                  </a:outerShdw>
                </a:effectLst>
                <a:latin typeface="Trebuchet MS" charset="0"/>
              </a:rPr>
              <a:t>3,004 watercraft total 2015</a:t>
            </a:r>
          </a:p>
          <a:p>
            <a:pPr marL="630238" lvl="1" indent="-230188">
              <a:spcAft>
                <a:spcPts val="1200"/>
              </a:spcAft>
              <a:defRPr/>
            </a:pPr>
            <a:r>
              <a:rPr lang="en-US" b="1" dirty="0" smtClean="0">
                <a:solidFill>
                  <a:srgbClr val="000099"/>
                </a:solidFill>
                <a:effectLst>
                  <a:outerShdw blurRad="38100" dist="38100" dir="2700000" algn="tl">
                    <a:srgbClr val="C0C0C0"/>
                  </a:outerShdw>
                </a:effectLst>
                <a:latin typeface="Trebuchet MS" charset="0"/>
              </a:rPr>
              <a:t>1,427 July 20 2016 YTD </a:t>
            </a:r>
            <a:endParaRPr lang="en-US" b="1" dirty="0">
              <a:solidFill>
                <a:srgbClr val="000099"/>
              </a:solidFill>
              <a:effectLst>
                <a:outerShdw blurRad="38100" dist="38100" dir="2700000" algn="tl">
                  <a:srgbClr val="C0C0C0"/>
                </a:outerShdw>
              </a:effectLst>
              <a:latin typeface="Trebuchet MS" charset="0"/>
            </a:endParaRPr>
          </a:p>
          <a:p>
            <a:pPr marL="230188" indent="-230188">
              <a:spcAft>
                <a:spcPts val="1200"/>
              </a:spcAft>
              <a:defRPr/>
            </a:pPr>
            <a:r>
              <a:rPr lang="en-US" sz="2800" b="1" dirty="0" smtClean="0">
                <a:solidFill>
                  <a:srgbClr val="000099"/>
                </a:solidFill>
                <a:effectLst>
                  <a:outerShdw blurRad="38100" dist="38100" dir="2700000" algn="tl">
                    <a:srgbClr val="C0C0C0"/>
                  </a:outerShdw>
                </a:effectLst>
                <a:latin typeface="Trebuchet MS" charset="0"/>
              </a:rPr>
              <a:t>2016 M22 Challenge</a:t>
            </a:r>
          </a:p>
          <a:p>
            <a:pPr marL="630238" lvl="1" indent="-230188">
              <a:spcAft>
                <a:spcPts val="1200"/>
              </a:spcAft>
              <a:defRPr/>
            </a:pPr>
            <a:r>
              <a:rPr lang="en-US" b="1" dirty="0" smtClean="0">
                <a:solidFill>
                  <a:srgbClr val="000099"/>
                </a:solidFill>
                <a:effectLst>
                  <a:outerShdw blurRad="38100" dist="38100" dir="2700000" algn="tl">
                    <a:srgbClr val="C0C0C0"/>
                  </a:outerShdw>
                </a:effectLst>
                <a:latin typeface="Trebuchet MS" charset="0"/>
              </a:rPr>
              <a:t>603 </a:t>
            </a:r>
            <a:r>
              <a:rPr lang="en-US" b="1" dirty="0">
                <a:solidFill>
                  <a:srgbClr val="000099"/>
                </a:solidFill>
                <a:effectLst>
                  <a:outerShdw blurRad="38100" dist="38100" dir="2700000" algn="tl">
                    <a:srgbClr val="C0C0C0"/>
                  </a:outerShdw>
                </a:effectLst>
                <a:latin typeface="Trebuchet MS" charset="0"/>
              </a:rPr>
              <a:t>Kayaks/SUPs</a:t>
            </a:r>
          </a:p>
          <a:p>
            <a:pPr marL="0" indent="0">
              <a:spcAft>
                <a:spcPts val="1200"/>
              </a:spcAft>
              <a:buFontTx/>
              <a:buNone/>
              <a:defRPr/>
            </a:pPr>
            <a:endParaRPr lang="en-US" sz="1800" dirty="0" smtClean="0">
              <a:solidFill>
                <a:srgbClr val="000099"/>
              </a:solidFill>
              <a:effectLst>
                <a:outerShdw blurRad="38100" dist="38100" dir="2700000" algn="tl">
                  <a:srgbClr val="C0C0C0"/>
                </a:outerShdw>
              </a:effectLst>
              <a:latin typeface="Trebuchet MS" charset="0"/>
            </a:endParaRPr>
          </a:p>
        </p:txBody>
      </p:sp>
      <p:pic>
        <p:nvPicPr>
          <p:cNvPr id="4100" name="Picture 5" descr="https://scontent-b-ord.xx.fbcdn.net/hphotos-xfp1/t1.0-9/10264790_782746225122876_3531430185265819066_n.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16713" y="4438827"/>
            <a:ext cx="2849861" cy="21480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101" name="TextBox 2"/>
          <p:cNvSpPr txBox="1">
            <a:spLocks noChangeArrowheads="1"/>
          </p:cNvSpPr>
          <p:nvPr/>
        </p:nvSpPr>
        <p:spPr bwMode="auto">
          <a:xfrm>
            <a:off x="6707981" y="6309028"/>
            <a:ext cx="1214437" cy="277812"/>
          </a:xfrm>
          <a:prstGeom prst="rect">
            <a:avLst/>
          </a:prstGeom>
          <a:solidFill>
            <a:schemeClr val="accent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0090"/>
                </a:solidFill>
                <a:latin typeface="Trebuchet MS" panose="020B0603020202020204" pitchFamily="34" charset="0"/>
                <a:ea typeface="Arial" panose="020B0604020202020204" pitchFamily="34" charset="0"/>
                <a:cs typeface="Trebuchet MS" panose="020B0603020202020204" pitchFamily="34" charset="0"/>
              </a:defRPr>
            </a:lvl1pPr>
            <a:lvl2pPr marL="742950" indent="-285750" eaLnBrk="0" hangingPunct="0">
              <a:spcBef>
                <a:spcPct val="20000"/>
              </a:spcBef>
              <a:buChar char="–"/>
              <a:defRPr sz="2800">
                <a:solidFill>
                  <a:srgbClr val="000090"/>
                </a:solidFill>
                <a:latin typeface="Trebuchet MS" panose="020B0603020202020204" pitchFamily="34" charset="0"/>
                <a:ea typeface="Arial" panose="020B0604020202020204" pitchFamily="34" charset="0"/>
                <a:cs typeface="Trebuchet MS" panose="020B0603020202020204" pitchFamily="34" charset="0"/>
              </a:defRPr>
            </a:lvl2pPr>
            <a:lvl3pPr marL="1143000" indent="-228600" eaLnBrk="0" hangingPunct="0">
              <a:spcBef>
                <a:spcPct val="20000"/>
              </a:spcBef>
              <a:buChar char="•"/>
              <a:defRPr sz="2400">
                <a:solidFill>
                  <a:srgbClr val="000090"/>
                </a:solidFill>
                <a:latin typeface="Trebuchet MS" panose="020B0603020202020204" pitchFamily="34" charset="0"/>
                <a:ea typeface="Arial" panose="020B0604020202020204" pitchFamily="34" charset="0"/>
                <a:cs typeface="Trebuchet MS" panose="020B0603020202020204" pitchFamily="34" charset="0"/>
              </a:defRPr>
            </a:lvl3pPr>
            <a:lvl4pPr marL="16002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4pPr>
            <a:lvl5pPr marL="20574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5pPr>
            <a:lvl6pPr marL="25146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6pPr>
            <a:lvl7pPr marL="29718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7pPr>
            <a:lvl8pPr marL="34290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8pPr>
            <a:lvl9pPr marL="38862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9pPr>
          </a:lstStyle>
          <a:p>
            <a:pPr eaLnBrk="1" hangingPunct="1">
              <a:spcBef>
                <a:spcPct val="0"/>
              </a:spcBef>
              <a:buFontTx/>
              <a:buNone/>
            </a:pPr>
            <a:r>
              <a:rPr lang="en-US" altLang="en-US" sz="1200" dirty="0">
                <a:solidFill>
                  <a:schemeClr val="tx1"/>
                </a:solidFill>
                <a:latin typeface="Arial" panose="020B0604020202020204" pitchFamily="34" charset="0"/>
                <a:cs typeface="Arial" panose="020B0604020202020204" pitchFamily="34" charset="0"/>
              </a:rPr>
              <a:t>M22 Challenge</a:t>
            </a:r>
          </a:p>
        </p:txBody>
      </p:sp>
      <p:pic>
        <p:nvPicPr>
          <p:cNvPr id="4102" name="Picture 3" descr="C:\Users\Mike\Pictures\Glen Lake Association Pictures\Boat Wash Power Spray Operation.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35193" y="2579728"/>
            <a:ext cx="2750624" cy="155750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103" name="TextBox 8"/>
          <p:cNvSpPr txBox="1">
            <a:spLocks noChangeArrowheads="1"/>
          </p:cNvSpPr>
          <p:nvPr/>
        </p:nvSpPr>
        <p:spPr bwMode="auto">
          <a:xfrm>
            <a:off x="6707981" y="4102325"/>
            <a:ext cx="1273175" cy="276225"/>
          </a:xfrm>
          <a:prstGeom prst="rect">
            <a:avLst/>
          </a:prstGeom>
          <a:solidFill>
            <a:schemeClr val="accent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0090"/>
                </a:solidFill>
                <a:latin typeface="Trebuchet MS" panose="020B0603020202020204" pitchFamily="34" charset="0"/>
                <a:ea typeface="Arial" panose="020B0604020202020204" pitchFamily="34" charset="0"/>
                <a:cs typeface="Trebuchet MS" panose="020B0603020202020204" pitchFamily="34" charset="0"/>
              </a:defRPr>
            </a:lvl1pPr>
            <a:lvl2pPr marL="742950" indent="-285750" eaLnBrk="0" hangingPunct="0">
              <a:spcBef>
                <a:spcPct val="20000"/>
              </a:spcBef>
              <a:buChar char="–"/>
              <a:defRPr sz="2800">
                <a:solidFill>
                  <a:srgbClr val="000090"/>
                </a:solidFill>
                <a:latin typeface="Trebuchet MS" panose="020B0603020202020204" pitchFamily="34" charset="0"/>
                <a:ea typeface="Arial" panose="020B0604020202020204" pitchFamily="34" charset="0"/>
                <a:cs typeface="Trebuchet MS" panose="020B0603020202020204" pitchFamily="34" charset="0"/>
              </a:defRPr>
            </a:lvl2pPr>
            <a:lvl3pPr marL="1143000" indent="-228600" eaLnBrk="0" hangingPunct="0">
              <a:spcBef>
                <a:spcPct val="20000"/>
              </a:spcBef>
              <a:buChar char="•"/>
              <a:defRPr sz="2400">
                <a:solidFill>
                  <a:srgbClr val="000090"/>
                </a:solidFill>
                <a:latin typeface="Trebuchet MS" panose="020B0603020202020204" pitchFamily="34" charset="0"/>
                <a:ea typeface="Arial" panose="020B0604020202020204" pitchFamily="34" charset="0"/>
                <a:cs typeface="Trebuchet MS" panose="020B0603020202020204" pitchFamily="34" charset="0"/>
              </a:defRPr>
            </a:lvl3pPr>
            <a:lvl4pPr marL="16002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4pPr>
            <a:lvl5pPr marL="20574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5pPr>
            <a:lvl6pPr marL="25146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6pPr>
            <a:lvl7pPr marL="29718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7pPr>
            <a:lvl8pPr marL="34290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8pPr>
            <a:lvl9pPr marL="38862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9pPr>
          </a:lstStyle>
          <a:p>
            <a:pPr eaLnBrk="1" hangingPunct="1">
              <a:spcBef>
                <a:spcPct val="0"/>
              </a:spcBef>
              <a:buFontTx/>
              <a:buNone/>
            </a:pPr>
            <a:r>
              <a:rPr lang="en-US" altLang="en-US" sz="1200" dirty="0">
                <a:solidFill>
                  <a:schemeClr val="tx1"/>
                </a:solidFill>
                <a:latin typeface="Arial" panose="020B0604020202020204" pitchFamily="34" charset="0"/>
                <a:cs typeface="Arial" panose="020B0604020202020204" pitchFamily="34" charset="0"/>
              </a:rPr>
              <a:t>GLA Boat Wash</a:t>
            </a:r>
          </a:p>
        </p:txBody>
      </p:sp>
      <p:sp>
        <p:nvSpPr>
          <p:cNvPr id="4104" name="TextBox 12"/>
          <p:cNvSpPr txBox="1">
            <a:spLocks noChangeArrowheads="1"/>
          </p:cNvSpPr>
          <p:nvPr/>
        </p:nvSpPr>
        <p:spPr bwMode="auto">
          <a:xfrm>
            <a:off x="7223125" y="5740752"/>
            <a:ext cx="184150"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0090"/>
                </a:solidFill>
                <a:latin typeface="Trebuchet MS" panose="020B0603020202020204" pitchFamily="34" charset="0"/>
                <a:ea typeface="Arial" panose="020B0604020202020204" pitchFamily="34" charset="0"/>
                <a:cs typeface="Trebuchet MS" panose="020B0603020202020204" pitchFamily="34" charset="0"/>
              </a:defRPr>
            </a:lvl1pPr>
            <a:lvl2pPr marL="742950" indent="-285750" eaLnBrk="0" hangingPunct="0">
              <a:spcBef>
                <a:spcPct val="20000"/>
              </a:spcBef>
              <a:buChar char="–"/>
              <a:defRPr sz="2800">
                <a:solidFill>
                  <a:srgbClr val="000090"/>
                </a:solidFill>
                <a:latin typeface="Trebuchet MS" panose="020B0603020202020204" pitchFamily="34" charset="0"/>
                <a:ea typeface="Arial" panose="020B0604020202020204" pitchFamily="34" charset="0"/>
                <a:cs typeface="Trebuchet MS" panose="020B0603020202020204" pitchFamily="34" charset="0"/>
              </a:defRPr>
            </a:lvl2pPr>
            <a:lvl3pPr marL="1143000" indent="-228600" eaLnBrk="0" hangingPunct="0">
              <a:spcBef>
                <a:spcPct val="20000"/>
              </a:spcBef>
              <a:buChar char="•"/>
              <a:defRPr sz="2400">
                <a:solidFill>
                  <a:srgbClr val="000090"/>
                </a:solidFill>
                <a:latin typeface="Trebuchet MS" panose="020B0603020202020204" pitchFamily="34" charset="0"/>
                <a:ea typeface="Arial" panose="020B0604020202020204" pitchFamily="34" charset="0"/>
                <a:cs typeface="Trebuchet MS" panose="020B0603020202020204" pitchFamily="34" charset="0"/>
              </a:defRPr>
            </a:lvl3pPr>
            <a:lvl4pPr marL="16002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4pPr>
            <a:lvl5pPr marL="20574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5pPr>
            <a:lvl6pPr marL="25146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6pPr>
            <a:lvl7pPr marL="29718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7pPr>
            <a:lvl8pPr marL="34290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8pPr>
            <a:lvl9pPr marL="38862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0" y="1199100"/>
            <a:ext cx="9288309" cy="1157240"/>
          </a:xfrm>
          <a:prstGeom prst="rect">
            <a:avLst/>
          </a:prstGeom>
          <a:noFill/>
        </p:spPr>
        <p:txBody>
          <a:bodyPr wrap="square">
            <a:spAutoFit/>
          </a:bodyPr>
          <a:lstStyle/>
          <a:p>
            <a:pPr algn="ctr">
              <a:lnSpc>
                <a:spcPct val="120000"/>
              </a:lnSpc>
              <a:spcAft>
                <a:spcPts val="1200"/>
              </a:spcAft>
              <a:defRPr/>
            </a:pPr>
            <a:r>
              <a:rPr lang="en-US" sz="2600" dirty="0">
                <a:solidFill>
                  <a:srgbClr val="00B0F0"/>
                </a:solidFill>
                <a:effectLst>
                  <a:outerShdw blurRad="38100" dist="38100" dir="2700000" algn="tl">
                    <a:schemeClr val="tx1"/>
                  </a:outerShdw>
                </a:effectLst>
                <a:latin typeface="Trebuchet MS" charset="0"/>
                <a:cs typeface="Arial" charset="0"/>
              </a:rPr>
              <a:t>Goal: Prevent aquatic invasive species </a:t>
            </a:r>
            <a:r>
              <a:rPr lang="en-US" sz="2600" dirty="0" smtClean="0">
                <a:solidFill>
                  <a:srgbClr val="00B0F0"/>
                </a:solidFill>
                <a:effectLst>
                  <a:outerShdw blurRad="38100" dist="38100" dir="2700000" algn="tl">
                    <a:schemeClr val="tx1"/>
                  </a:outerShdw>
                </a:effectLst>
                <a:latin typeface="Trebuchet MS" charset="0"/>
                <a:cs typeface="Arial" charset="0"/>
              </a:rPr>
              <a:t>in Glen Lake waters</a:t>
            </a:r>
            <a:endParaRPr lang="en-US" sz="2600" dirty="0">
              <a:solidFill>
                <a:srgbClr val="00B0F0"/>
              </a:solidFill>
              <a:effectLst>
                <a:outerShdw blurRad="38100" dist="38100" dir="2700000" algn="tl">
                  <a:schemeClr val="tx1"/>
                </a:outerShdw>
              </a:effectLst>
              <a:latin typeface="Trebuchet MS" charset="0"/>
              <a:cs typeface="Arial" charset="0"/>
            </a:endParaRPr>
          </a:p>
          <a:p>
            <a:pPr algn="ctr">
              <a:lnSpc>
                <a:spcPct val="120000"/>
              </a:lnSpc>
              <a:spcAft>
                <a:spcPts val="1200"/>
              </a:spcAft>
              <a:defRPr/>
            </a:pPr>
            <a:r>
              <a:rPr lang="en-US" sz="2400" dirty="0">
                <a:solidFill>
                  <a:srgbClr val="000099"/>
                </a:solidFill>
                <a:effectLst>
                  <a:outerShdw blurRad="38100" dist="38100" dir="2700000" algn="tl">
                    <a:srgbClr val="C0C0C0"/>
                  </a:outerShdw>
                </a:effectLst>
                <a:latin typeface="Trebuchet MS" charset="0"/>
                <a:cs typeface="Arial" charset="0"/>
              </a:rPr>
              <a:t>**PREVENTION – LESS EXPENSIVE THAN ERADICATION**</a:t>
            </a:r>
          </a:p>
        </p:txBody>
      </p:sp>
      <p:sp>
        <p:nvSpPr>
          <p:cNvPr id="10" name="Line 8"/>
          <p:cNvSpPr>
            <a:spLocks noChangeShapeType="1"/>
          </p:cNvSpPr>
          <p:nvPr/>
        </p:nvSpPr>
        <p:spPr bwMode="auto">
          <a:xfrm>
            <a:off x="184150" y="944664"/>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337775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solidFill>
                  <a:srgbClr val="000090"/>
                </a:solidFill>
                <a:latin typeface="Trebuchet MS" charset="0"/>
              </a:rPr>
              <a:t>Boat Wash Staff</a:t>
            </a:r>
          </a:p>
        </p:txBody>
      </p:sp>
      <p:sp>
        <p:nvSpPr>
          <p:cNvPr id="3" name="Content Placeholder 2"/>
          <p:cNvSpPr>
            <a:spLocks noGrp="1"/>
          </p:cNvSpPr>
          <p:nvPr>
            <p:ph idx="1"/>
          </p:nvPr>
        </p:nvSpPr>
        <p:spPr>
          <a:xfrm>
            <a:off x="788009" y="1731884"/>
            <a:ext cx="7132637" cy="4525963"/>
          </a:xfrm>
        </p:spPr>
        <p:txBody>
          <a:bodyPr>
            <a:normAutofit/>
          </a:bodyPr>
          <a:lstStyle/>
          <a:p>
            <a:pPr>
              <a:lnSpc>
                <a:spcPct val="80000"/>
              </a:lnSpc>
              <a:defRPr/>
            </a:pPr>
            <a:r>
              <a:rPr lang="en-US" sz="3000" b="1" dirty="0" smtClean="0">
                <a:solidFill>
                  <a:srgbClr val="1F1A76"/>
                </a:solidFill>
                <a:effectLst>
                  <a:outerShdw blurRad="38100" dist="38100" dir="2700000" algn="tl">
                    <a:srgbClr val="C0C0C0"/>
                  </a:outerShdw>
                </a:effectLst>
                <a:latin typeface="Trebuchet MS" charset="0"/>
              </a:rPr>
              <a:t>Manager—Sallyanne Morris</a:t>
            </a:r>
          </a:p>
          <a:p>
            <a:pPr>
              <a:lnSpc>
                <a:spcPct val="80000"/>
              </a:lnSpc>
              <a:defRPr/>
            </a:pPr>
            <a:endParaRPr lang="en-US" sz="3000" b="1" dirty="0" smtClean="0">
              <a:solidFill>
                <a:srgbClr val="1F1A76"/>
              </a:solidFill>
              <a:effectLst>
                <a:outerShdw blurRad="38100" dist="38100" dir="2700000" algn="tl">
                  <a:srgbClr val="C0C0C0"/>
                </a:outerShdw>
              </a:effectLst>
              <a:latin typeface="Trebuchet MS" charset="0"/>
            </a:endParaRPr>
          </a:p>
          <a:p>
            <a:pPr>
              <a:lnSpc>
                <a:spcPct val="80000"/>
              </a:lnSpc>
              <a:defRPr/>
            </a:pPr>
            <a:r>
              <a:rPr lang="en-US" sz="3000" b="1" dirty="0" smtClean="0">
                <a:solidFill>
                  <a:srgbClr val="1F1A76"/>
                </a:solidFill>
                <a:effectLst>
                  <a:outerShdw blurRad="38100" dist="38100" dir="2700000" algn="tl">
                    <a:srgbClr val="C0C0C0"/>
                  </a:outerShdw>
                </a:effectLst>
                <a:latin typeface="Trebuchet MS" charset="0"/>
              </a:rPr>
              <a:t>Volunteers</a:t>
            </a:r>
          </a:p>
          <a:p>
            <a:pPr lvl="1">
              <a:lnSpc>
                <a:spcPct val="80000"/>
              </a:lnSpc>
              <a:defRPr/>
            </a:pPr>
            <a:r>
              <a:rPr lang="en-US" sz="2600" dirty="0" smtClean="0">
                <a:solidFill>
                  <a:srgbClr val="1F1A76"/>
                </a:solidFill>
                <a:effectLst>
                  <a:outerShdw blurRad="38100" dist="38100" dir="2700000" algn="tl">
                    <a:srgbClr val="C0C0C0"/>
                  </a:outerShdw>
                </a:effectLst>
                <a:latin typeface="Trebuchet MS" charset="0"/>
              </a:rPr>
              <a:t>John </a:t>
            </a:r>
            <a:r>
              <a:rPr lang="en-US" sz="2600" dirty="0" err="1" smtClean="0">
                <a:solidFill>
                  <a:srgbClr val="1F1A76"/>
                </a:solidFill>
                <a:effectLst>
                  <a:outerShdw blurRad="38100" dist="38100" dir="2700000" algn="tl">
                    <a:srgbClr val="C0C0C0"/>
                  </a:outerShdw>
                </a:effectLst>
                <a:latin typeface="Trebuchet MS" charset="0"/>
              </a:rPr>
              <a:t>DePuy</a:t>
            </a:r>
            <a:r>
              <a:rPr lang="en-US" sz="2600" dirty="0" smtClean="0">
                <a:solidFill>
                  <a:srgbClr val="1F1A76"/>
                </a:solidFill>
                <a:effectLst>
                  <a:outerShdw blurRad="38100" dist="38100" dir="2700000" algn="tl">
                    <a:srgbClr val="C0C0C0"/>
                  </a:outerShdw>
                </a:effectLst>
                <a:latin typeface="Trebuchet MS" charset="0"/>
              </a:rPr>
              <a:t> - Chair</a:t>
            </a:r>
          </a:p>
          <a:p>
            <a:pPr lvl="1">
              <a:lnSpc>
                <a:spcPct val="80000"/>
              </a:lnSpc>
              <a:defRPr/>
            </a:pPr>
            <a:r>
              <a:rPr lang="en-US" sz="2600" dirty="0" smtClean="0">
                <a:solidFill>
                  <a:srgbClr val="1F1A76"/>
                </a:solidFill>
                <a:effectLst>
                  <a:outerShdw blurRad="38100" dist="38100" dir="2700000" algn="tl">
                    <a:srgbClr val="C0C0C0"/>
                  </a:outerShdw>
                </a:effectLst>
                <a:latin typeface="Trebuchet MS" charset="0"/>
              </a:rPr>
              <a:t>Denny Becker </a:t>
            </a:r>
          </a:p>
          <a:p>
            <a:pPr lvl="1">
              <a:lnSpc>
                <a:spcPct val="80000"/>
              </a:lnSpc>
              <a:defRPr/>
            </a:pPr>
            <a:r>
              <a:rPr lang="en-US" sz="2600" dirty="0" smtClean="0">
                <a:solidFill>
                  <a:srgbClr val="1F1A76"/>
                </a:solidFill>
                <a:effectLst>
                  <a:outerShdw blurRad="38100" dist="38100" dir="2700000" algn="tl">
                    <a:srgbClr val="C0C0C0"/>
                  </a:outerShdw>
                </a:effectLst>
                <a:latin typeface="Trebuchet MS" charset="0"/>
              </a:rPr>
              <a:t>Tom </a:t>
            </a:r>
            <a:r>
              <a:rPr lang="en-US" sz="2600" dirty="0" err="1" smtClean="0">
                <a:solidFill>
                  <a:srgbClr val="1F1A76"/>
                </a:solidFill>
                <a:effectLst>
                  <a:outerShdw blurRad="38100" dist="38100" dir="2700000" algn="tl">
                    <a:srgbClr val="C0C0C0"/>
                  </a:outerShdw>
                </a:effectLst>
                <a:latin typeface="Trebuchet MS" charset="0"/>
              </a:rPr>
              <a:t>Flerlage</a:t>
            </a:r>
            <a:endParaRPr lang="en-US" sz="2600" dirty="0" smtClean="0">
              <a:solidFill>
                <a:srgbClr val="1F1A76"/>
              </a:solidFill>
              <a:effectLst>
                <a:outerShdw blurRad="38100" dist="38100" dir="2700000" algn="tl">
                  <a:srgbClr val="C0C0C0"/>
                </a:outerShdw>
              </a:effectLst>
              <a:latin typeface="Trebuchet MS" charset="0"/>
            </a:endParaRPr>
          </a:p>
          <a:p>
            <a:pPr lvl="1">
              <a:lnSpc>
                <a:spcPct val="80000"/>
              </a:lnSpc>
              <a:defRPr/>
            </a:pPr>
            <a:r>
              <a:rPr lang="en-US" sz="2600" dirty="0" smtClean="0">
                <a:solidFill>
                  <a:srgbClr val="1F1A76"/>
                </a:solidFill>
                <a:effectLst>
                  <a:outerShdw blurRad="38100" dist="38100" dir="2700000" algn="tl">
                    <a:srgbClr val="C0C0C0"/>
                  </a:outerShdw>
                </a:effectLst>
                <a:latin typeface="Trebuchet MS" charset="0"/>
              </a:rPr>
              <a:t>Bruce </a:t>
            </a:r>
            <a:r>
              <a:rPr lang="en-US" sz="2600" dirty="0" err="1" smtClean="0">
                <a:solidFill>
                  <a:srgbClr val="1F1A76"/>
                </a:solidFill>
                <a:effectLst>
                  <a:outerShdw blurRad="38100" dist="38100" dir="2700000" algn="tl">
                    <a:srgbClr val="C0C0C0"/>
                  </a:outerShdw>
                </a:effectLst>
                <a:latin typeface="Trebuchet MS" charset="0"/>
              </a:rPr>
              <a:t>Lichliter</a:t>
            </a:r>
            <a:endParaRPr lang="en-US" sz="2600" dirty="0" smtClean="0">
              <a:solidFill>
                <a:srgbClr val="1F1A76"/>
              </a:solidFill>
              <a:effectLst>
                <a:outerShdw blurRad="38100" dist="38100" dir="2700000" algn="tl">
                  <a:srgbClr val="C0C0C0"/>
                </a:outerShdw>
              </a:effectLst>
              <a:latin typeface="Trebuchet MS" charset="0"/>
            </a:endParaRPr>
          </a:p>
          <a:p>
            <a:pPr lvl="1">
              <a:lnSpc>
                <a:spcPct val="80000"/>
              </a:lnSpc>
              <a:defRPr/>
            </a:pPr>
            <a:r>
              <a:rPr lang="en-US" sz="2600" dirty="0" smtClean="0">
                <a:solidFill>
                  <a:srgbClr val="1F1A76"/>
                </a:solidFill>
                <a:effectLst>
                  <a:outerShdw blurRad="38100" dist="38100" dir="2700000" algn="tl">
                    <a:srgbClr val="C0C0C0"/>
                  </a:outerShdw>
                </a:effectLst>
                <a:latin typeface="Trebuchet MS" charset="0"/>
              </a:rPr>
              <a:t>Bill </a:t>
            </a:r>
            <a:r>
              <a:rPr lang="en-US" sz="2600" dirty="0" err="1" smtClean="0">
                <a:solidFill>
                  <a:srgbClr val="1F1A76"/>
                </a:solidFill>
                <a:effectLst>
                  <a:outerShdw blurRad="38100" dist="38100" dir="2700000" algn="tl">
                    <a:srgbClr val="C0C0C0"/>
                  </a:outerShdw>
                </a:effectLst>
                <a:latin typeface="Trebuchet MS" charset="0"/>
              </a:rPr>
              <a:t>Meserve</a:t>
            </a:r>
            <a:endParaRPr lang="en-US" sz="2600" dirty="0" smtClean="0">
              <a:solidFill>
                <a:srgbClr val="1F1A76"/>
              </a:solidFill>
              <a:effectLst>
                <a:outerShdw blurRad="38100" dist="38100" dir="2700000" algn="tl">
                  <a:srgbClr val="C0C0C0"/>
                </a:outerShdw>
              </a:effectLst>
              <a:latin typeface="Trebuchet MS" charset="0"/>
            </a:endParaRPr>
          </a:p>
          <a:p>
            <a:pPr lvl="1">
              <a:lnSpc>
                <a:spcPct val="80000"/>
              </a:lnSpc>
              <a:defRPr/>
            </a:pPr>
            <a:r>
              <a:rPr lang="en-US" sz="2600" dirty="0" smtClean="0">
                <a:solidFill>
                  <a:srgbClr val="1F1A76"/>
                </a:solidFill>
                <a:effectLst>
                  <a:outerShdw blurRad="38100" dist="38100" dir="2700000" algn="tl">
                    <a:srgbClr val="C0C0C0"/>
                  </a:outerShdw>
                </a:effectLst>
                <a:latin typeface="Trebuchet MS" charset="0"/>
              </a:rPr>
              <a:t>Bethany </a:t>
            </a:r>
            <a:r>
              <a:rPr lang="en-US" sz="2600" dirty="0" err="1" smtClean="0">
                <a:solidFill>
                  <a:srgbClr val="1F1A76"/>
                </a:solidFill>
                <a:effectLst>
                  <a:outerShdw blurRad="38100" dist="38100" dir="2700000" algn="tl">
                    <a:srgbClr val="C0C0C0"/>
                  </a:outerShdw>
                </a:effectLst>
                <a:latin typeface="Trebuchet MS" charset="0"/>
              </a:rPr>
              <a:t>Hight</a:t>
            </a:r>
            <a:endParaRPr lang="en-US" sz="2600" dirty="0" smtClean="0">
              <a:solidFill>
                <a:srgbClr val="1F1A76"/>
              </a:solidFill>
              <a:effectLst>
                <a:outerShdw blurRad="38100" dist="38100" dir="2700000" algn="tl">
                  <a:srgbClr val="C0C0C0"/>
                </a:outerShdw>
              </a:effectLst>
              <a:latin typeface="Trebuchet MS" charset="0"/>
            </a:endParaRPr>
          </a:p>
          <a:p>
            <a:pPr lvl="1">
              <a:lnSpc>
                <a:spcPct val="80000"/>
              </a:lnSpc>
              <a:defRPr/>
            </a:pPr>
            <a:r>
              <a:rPr lang="en-US" sz="2600" dirty="0" smtClean="0">
                <a:solidFill>
                  <a:srgbClr val="1F1A76"/>
                </a:solidFill>
                <a:effectLst>
                  <a:outerShdw blurRad="38100" dist="38100" dir="2700000" algn="tl">
                    <a:srgbClr val="C0C0C0"/>
                  </a:outerShdw>
                </a:effectLst>
                <a:latin typeface="Trebuchet MS" charset="0"/>
              </a:rPr>
              <a:t>Michael </a:t>
            </a:r>
            <a:r>
              <a:rPr lang="en-US" sz="2600" dirty="0" err="1" smtClean="0">
                <a:solidFill>
                  <a:srgbClr val="1F1A76"/>
                </a:solidFill>
                <a:effectLst>
                  <a:outerShdw blurRad="38100" dist="38100" dir="2700000" algn="tl">
                    <a:srgbClr val="C0C0C0"/>
                  </a:outerShdw>
                </a:effectLst>
                <a:latin typeface="Trebuchet MS" charset="0"/>
              </a:rPr>
              <a:t>Zoyhofski</a:t>
            </a:r>
            <a:endParaRPr lang="en-US" sz="2600" dirty="0">
              <a:solidFill>
                <a:srgbClr val="1F1A76"/>
              </a:solidFill>
              <a:effectLst>
                <a:outerShdw blurRad="38100" dist="38100" dir="2700000" algn="tl">
                  <a:srgbClr val="C0C0C0"/>
                </a:outerShdw>
              </a:effectLst>
              <a:latin typeface="Trebuchet MS" charset="0"/>
            </a:endParaRPr>
          </a:p>
          <a:p>
            <a:pPr lvl="1">
              <a:lnSpc>
                <a:spcPct val="80000"/>
              </a:lnSpc>
              <a:defRPr/>
            </a:pPr>
            <a:endParaRPr lang="en-US" sz="2600" dirty="0" smtClean="0">
              <a:solidFill>
                <a:srgbClr val="1F1A76"/>
              </a:solidFill>
              <a:effectLst>
                <a:outerShdw blurRad="38100" dist="38100" dir="2700000" algn="tl">
                  <a:srgbClr val="C0C0C0"/>
                </a:outerShdw>
              </a:effectLst>
              <a:latin typeface="Trebuchet MS" charset="0"/>
            </a:endParaRPr>
          </a:p>
        </p:txBody>
      </p:sp>
      <p:sp>
        <p:nvSpPr>
          <p:cNvPr id="4" name="Line 8"/>
          <p:cNvSpPr>
            <a:spLocks noChangeShapeType="1"/>
          </p:cNvSpPr>
          <p:nvPr/>
        </p:nvSpPr>
        <p:spPr bwMode="auto">
          <a:xfrm>
            <a:off x="184150" y="1210381"/>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41405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44129" y="2487561"/>
            <a:ext cx="7128387" cy="369332"/>
          </a:xfrm>
          <a:prstGeom prst="rect">
            <a:avLst/>
          </a:prstGeom>
          <a:noFill/>
        </p:spPr>
        <p:txBody>
          <a:bodyPr wrap="square" numCol="2" rtlCol="0">
            <a:spAutoFit/>
          </a:bodyPr>
          <a:lstStyle/>
          <a:p>
            <a:endParaRPr lang="en-US" dirty="0"/>
          </a:p>
        </p:txBody>
      </p:sp>
      <p:sp>
        <p:nvSpPr>
          <p:cNvPr id="9" name="Content Placeholder 2"/>
          <p:cNvSpPr>
            <a:spLocks noGrp="1"/>
          </p:cNvSpPr>
          <p:nvPr>
            <p:ph idx="1"/>
          </p:nvPr>
        </p:nvSpPr>
        <p:spPr>
          <a:xfrm>
            <a:off x="344129" y="3342515"/>
            <a:ext cx="8229600" cy="3178232"/>
          </a:xfrm>
        </p:spPr>
        <p:txBody>
          <a:bodyPr>
            <a:noAutofit/>
          </a:bodyPr>
          <a:lstStyle/>
          <a:p>
            <a:pPr marL="457200" lvl="1" indent="0" algn="ctr">
              <a:lnSpc>
                <a:spcPct val="120000"/>
              </a:lnSpc>
              <a:spcBef>
                <a:spcPts val="0"/>
              </a:spcBef>
              <a:buNone/>
            </a:pPr>
            <a:r>
              <a:rPr lang="en-US" sz="5400" dirty="0" smtClean="0">
                <a:solidFill>
                  <a:srgbClr val="1F1A76"/>
                </a:solidFill>
                <a:effectLst>
                  <a:outerShdw blurRad="38100" dist="38100" dir="2700000" algn="tl">
                    <a:srgbClr val="000000">
                      <a:alpha val="43137"/>
                    </a:srgbClr>
                  </a:outerShdw>
                </a:effectLst>
                <a:latin typeface="Brush Script MT Italic"/>
                <a:cs typeface="Brush Script MT Italic"/>
              </a:rPr>
              <a:t>“1000’s of people…</a:t>
            </a:r>
          </a:p>
          <a:p>
            <a:pPr marL="457200" lvl="1" indent="0" algn="ctr">
              <a:lnSpc>
                <a:spcPct val="120000"/>
              </a:lnSpc>
              <a:spcBef>
                <a:spcPts val="0"/>
              </a:spcBef>
              <a:buNone/>
            </a:pPr>
            <a:r>
              <a:rPr lang="en-US" sz="5400" dirty="0" smtClean="0">
                <a:solidFill>
                  <a:srgbClr val="1F1A76"/>
                </a:solidFill>
                <a:effectLst>
                  <a:outerShdw blurRad="38100" dist="38100" dir="2700000" algn="tl">
                    <a:srgbClr val="000000">
                      <a:alpha val="43137"/>
                    </a:srgbClr>
                  </a:outerShdw>
                </a:effectLst>
                <a:latin typeface="Brush Script MT Italic"/>
                <a:cs typeface="Brush Script MT Italic"/>
              </a:rPr>
              <a:t>taking small steps…</a:t>
            </a:r>
          </a:p>
          <a:p>
            <a:pPr marL="457200" lvl="1" indent="0" algn="ctr">
              <a:lnSpc>
                <a:spcPct val="120000"/>
              </a:lnSpc>
              <a:spcBef>
                <a:spcPts val="0"/>
              </a:spcBef>
              <a:buNone/>
            </a:pPr>
            <a:r>
              <a:rPr lang="en-US" sz="5400" dirty="0" smtClean="0">
                <a:solidFill>
                  <a:srgbClr val="1F1A76"/>
                </a:solidFill>
                <a:effectLst>
                  <a:outerShdw blurRad="38100" dist="38100" dir="2700000" algn="tl">
                    <a:srgbClr val="000000">
                      <a:alpha val="43137"/>
                    </a:srgbClr>
                  </a:outerShdw>
                </a:effectLst>
                <a:latin typeface="Brush Script MT Italic"/>
                <a:cs typeface="Brush Script MT Italic"/>
              </a:rPr>
              <a:t>make the difference”</a:t>
            </a:r>
          </a:p>
          <a:p>
            <a:pPr lvl="1">
              <a:lnSpc>
                <a:spcPct val="120000"/>
              </a:lnSpc>
              <a:spcBef>
                <a:spcPts val="0"/>
              </a:spcBef>
            </a:pPr>
            <a:endParaRPr lang="en-US" sz="4400" dirty="0" smtClean="0">
              <a:solidFill>
                <a:srgbClr val="1F1A76"/>
              </a:solidFill>
              <a:effectLst>
                <a:outerShdw blurRad="38100" dist="38100" dir="2700000" algn="tl">
                  <a:srgbClr val="000000">
                    <a:alpha val="43137"/>
                  </a:srgbClr>
                </a:outerShdw>
              </a:effectLst>
            </a:endParaRPr>
          </a:p>
          <a:p>
            <a:pPr lvl="1">
              <a:lnSpc>
                <a:spcPct val="120000"/>
              </a:lnSpc>
              <a:spcBef>
                <a:spcPts val="0"/>
              </a:spcBef>
            </a:pPr>
            <a:endParaRPr lang="en-US" sz="4400" dirty="0" smtClean="0">
              <a:solidFill>
                <a:srgbClr val="1F1A76"/>
              </a:solidFill>
              <a:effectLst>
                <a:outerShdw blurRad="38100" dist="38100" dir="2700000" algn="tl">
                  <a:srgbClr val="000000">
                    <a:alpha val="43137"/>
                  </a:srgbClr>
                </a:outerShdw>
              </a:effectLst>
            </a:endParaRPr>
          </a:p>
        </p:txBody>
      </p:sp>
      <p:grpSp>
        <p:nvGrpSpPr>
          <p:cNvPr id="6" name="Group 5"/>
          <p:cNvGrpSpPr/>
          <p:nvPr/>
        </p:nvGrpSpPr>
        <p:grpSpPr>
          <a:xfrm>
            <a:off x="723736" y="272373"/>
            <a:ext cx="7640991" cy="2803034"/>
            <a:chOff x="723736" y="272374"/>
            <a:chExt cx="6377073" cy="2526538"/>
          </a:xfrm>
        </p:grpSpPr>
        <p:pic>
          <p:nvPicPr>
            <p:cNvPr id="8" name="Picture 7"/>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49469" y="366869"/>
              <a:ext cx="5325606" cy="2337548"/>
            </a:xfrm>
            <a:prstGeom prst="rect">
              <a:avLst/>
            </a:prstGeom>
          </p:spPr>
        </p:pic>
        <p:sp>
          <p:nvSpPr>
            <p:cNvPr id="5" name="Rectangle 4"/>
            <p:cNvSpPr/>
            <p:nvPr/>
          </p:nvSpPr>
          <p:spPr>
            <a:xfrm>
              <a:off x="723736" y="272374"/>
              <a:ext cx="6377073" cy="2526538"/>
            </a:xfrm>
            <a:prstGeom prst="rect">
              <a:avLst/>
            </a:prstGeom>
            <a:noFill/>
            <a:ln w="57150">
              <a:solidFill>
                <a:srgbClr val="23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8937346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89826" cy="1175582"/>
          </a:xfrm>
        </p:spPr>
        <p:txBody>
          <a:bodyPr>
            <a:noAutofit/>
          </a:bodyPr>
          <a:lstStyle/>
          <a:p>
            <a:r>
              <a:rPr lang="en-US" sz="3200" b="1" dirty="0" smtClean="0">
                <a:solidFill>
                  <a:srgbClr val="000090"/>
                </a:solidFill>
                <a:latin typeface="Trebuchet MS"/>
                <a:cs typeface="Trebuchet MS"/>
              </a:rPr>
              <a:t>2016 Guardian Program Initiatives</a:t>
            </a:r>
            <a:endParaRPr lang="en-US" sz="3200" b="1" dirty="0">
              <a:solidFill>
                <a:srgbClr val="000090"/>
              </a:solidFill>
              <a:latin typeface="Trebuchet MS"/>
              <a:cs typeface="Trebuchet MS"/>
            </a:endParaRPr>
          </a:p>
        </p:txBody>
      </p:sp>
      <p:sp>
        <p:nvSpPr>
          <p:cNvPr id="3" name="Content Placeholder 2"/>
          <p:cNvSpPr>
            <a:spLocks noGrp="1"/>
          </p:cNvSpPr>
          <p:nvPr>
            <p:ph idx="1"/>
          </p:nvPr>
        </p:nvSpPr>
        <p:spPr>
          <a:xfrm>
            <a:off x="395817" y="1354020"/>
            <a:ext cx="8546149" cy="5290119"/>
          </a:xfrm>
        </p:spPr>
        <p:txBody>
          <a:bodyPr>
            <a:normAutofit fontScale="92500"/>
          </a:bodyPr>
          <a:lstStyle/>
          <a:p>
            <a:pPr>
              <a:spcAft>
                <a:spcPts val="600"/>
              </a:spcAft>
            </a:pPr>
            <a:r>
              <a:rPr lang="en-US" dirty="0" smtClean="0">
                <a:solidFill>
                  <a:srgbClr val="000090"/>
                </a:solidFill>
                <a:latin typeface="Trebuchet MS"/>
                <a:cs typeface="Trebuchet MS"/>
              </a:rPr>
              <a:t>Expanded program to include lawn service and landscape providers</a:t>
            </a:r>
          </a:p>
          <a:p>
            <a:pPr lvl="1">
              <a:spcAft>
                <a:spcPts val="600"/>
              </a:spcAft>
            </a:pPr>
            <a:r>
              <a:rPr lang="en-US" dirty="0" smtClean="0">
                <a:solidFill>
                  <a:srgbClr val="000090"/>
                </a:solidFill>
                <a:latin typeface="Trebuchet MS"/>
                <a:cs typeface="Trebuchet MS"/>
              </a:rPr>
              <a:t>Sixteen providers joined program</a:t>
            </a:r>
          </a:p>
          <a:p>
            <a:pPr lvl="1">
              <a:spcAft>
                <a:spcPts val="600"/>
              </a:spcAft>
            </a:pPr>
            <a:r>
              <a:rPr lang="en-US" dirty="0" smtClean="0">
                <a:solidFill>
                  <a:srgbClr val="000090"/>
                </a:solidFill>
                <a:latin typeface="Trebuchet MS"/>
                <a:cs typeface="Trebuchet MS"/>
              </a:rPr>
              <a:t>Agree to encourage “lake-friendly” best practices and distribute GLA landscaping brochure </a:t>
            </a:r>
          </a:p>
          <a:p>
            <a:pPr>
              <a:spcAft>
                <a:spcPts val="600"/>
              </a:spcAft>
            </a:pPr>
            <a:r>
              <a:rPr lang="en-US" dirty="0" smtClean="0">
                <a:solidFill>
                  <a:srgbClr val="000090"/>
                </a:solidFill>
                <a:latin typeface="Trebuchet MS"/>
                <a:cs typeface="Trebuchet MS"/>
              </a:rPr>
              <a:t>Invited non-riparian watershed residents to join program (20 new Guardians to date)</a:t>
            </a:r>
          </a:p>
          <a:p>
            <a:pPr>
              <a:spcAft>
                <a:spcPts val="600"/>
              </a:spcAft>
            </a:pPr>
            <a:r>
              <a:rPr lang="en-US" dirty="0" smtClean="0">
                <a:solidFill>
                  <a:srgbClr val="000090"/>
                </a:solidFill>
                <a:latin typeface="Trebuchet MS"/>
                <a:cs typeface="Trebuchet MS"/>
              </a:rPr>
              <a:t>Continued focus on landlords/rental agencies, new </a:t>
            </a:r>
            <a:r>
              <a:rPr lang="en-US" dirty="0" err="1" smtClean="0">
                <a:solidFill>
                  <a:srgbClr val="000090"/>
                </a:solidFill>
                <a:latin typeface="Trebuchet MS"/>
                <a:cs typeface="Trebuchet MS"/>
              </a:rPr>
              <a:t>riparians</a:t>
            </a:r>
            <a:r>
              <a:rPr lang="en-US" dirty="0" smtClean="0">
                <a:solidFill>
                  <a:srgbClr val="000090"/>
                </a:solidFill>
                <a:latin typeface="Trebuchet MS"/>
                <a:cs typeface="Trebuchet MS"/>
              </a:rPr>
              <a:t> and new construction/remodeling</a:t>
            </a:r>
          </a:p>
          <a:p>
            <a:pPr>
              <a:spcAft>
                <a:spcPts val="600"/>
              </a:spcAft>
            </a:pPr>
            <a:endParaRPr lang="en-US" dirty="0" smtClean="0"/>
          </a:p>
          <a:p>
            <a:pPr lvl="1">
              <a:spcAft>
                <a:spcPts val="600"/>
              </a:spcAft>
            </a:pPr>
            <a:endParaRPr lang="en-US" dirty="0" smtClean="0"/>
          </a:p>
          <a:p>
            <a:pPr lvl="1">
              <a:spcAft>
                <a:spcPts val="600"/>
              </a:spcAft>
            </a:pPr>
            <a:endParaRPr lang="en-US" dirty="0"/>
          </a:p>
        </p:txBody>
      </p:sp>
      <p:sp>
        <p:nvSpPr>
          <p:cNvPr id="4" name="Line 8"/>
          <p:cNvSpPr>
            <a:spLocks noChangeShapeType="1"/>
          </p:cNvSpPr>
          <p:nvPr/>
        </p:nvSpPr>
        <p:spPr bwMode="auto">
          <a:xfrm>
            <a:off x="395817" y="1018885"/>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797217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89826" cy="839702"/>
          </a:xfrm>
        </p:spPr>
        <p:txBody>
          <a:bodyPr>
            <a:noAutofit/>
          </a:bodyPr>
          <a:lstStyle/>
          <a:p>
            <a:pPr algn="l"/>
            <a:r>
              <a:rPr lang="en-US" sz="3600" b="1" dirty="0" smtClean="0">
                <a:solidFill>
                  <a:srgbClr val="000090"/>
                </a:solidFill>
                <a:latin typeface="Trebuchet MS"/>
                <a:cs typeface="Trebuchet MS"/>
              </a:rPr>
              <a:t>Focus on Septic Systems</a:t>
            </a:r>
            <a:endParaRPr lang="en-US" sz="3600" b="1" dirty="0">
              <a:solidFill>
                <a:srgbClr val="000090"/>
              </a:solidFill>
              <a:latin typeface="Trebuchet MS"/>
              <a:cs typeface="Trebuchet MS"/>
            </a:endParaRPr>
          </a:p>
        </p:txBody>
      </p:sp>
      <p:sp>
        <p:nvSpPr>
          <p:cNvPr id="3" name="Content Placeholder 2"/>
          <p:cNvSpPr>
            <a:spLocks noGrp="1"/>
          </p:cNvSpPr>
          <p:nvPr>
            <p:ph idx="1"/>
          </p:nvPr>
        </p:nvSpPr>
        <p:spPr>
          <a:xfrm>
            <a:off x="395817" y="1259552"/>
            <a:ext cx="8290983" cy="5269067"/>
          </a:xfrm>
        </p:spPr>
        <p:txBody>
          <a:bodyPr>
            <a:normAutofit/>
          </a:bodyPr>
          <a:lstStyle/>
          <a:p>
            <a:r>
              <a:rPr lang="en-US" dirty="0" smtClean="0">
                <a:solidFill>
                  <a:srgbClr val="000090"/>
                </a:solidFill>
                <a:latin typeface="Trebuchet MS"/>
                <a:cs typeface="Trebuchet MS"/>
              </a:rPr>
              <a:t>Glen Arbor township passed point-of-sale septic ordinance June, 2014</a:t>
            </a:r>
          </a:p>
          <a:p>
            <a:pPr lvl="1"/>
            <a:r>
              <a:rPr lang="en-US" dirty="0" smtClean="0">
                <a:solidFill>
                  <a:srgbClr val="000090"/>
                </a:solidFill>
                <a:latin typeface="Trebuchet MS"/>
                <a:cs typeface="Trebuchet MS"/>
              </a:rPr>
              <a:t>18 months ending December 2015 resulted in 36 inspections and 8 required interventions to bring systems up to code</a:t>
            </a:r>
          </a:p>
          <a:p>
            <a:pPr lvl="1"/>
            <a:r>
              <a:rPr lang="en-US" dirty="0" smtClean="0">
                <a:solidFill>
                  <a:srgbClr val="000090"/>
                </a:solidFill>
                <a:latin typeface="Trebuchet MS"/>
                <a:cs typeface="Trebuchet MS"/>
              </a:rPr>
              <a:t>Year-to date results are 21 inspections and 6 require interventions</a:t>
            </a:r>
          </a:p>
          <a:p>
            <a:r>
              <a:rPr lang="en-US" dirty="0" smtClean="0">
                <a:solidFill>
                  <a:srgbClr val="000090"/>
                </a:solidFill>
                <a:latin typeface="Trebuchet MS"/>
                <a:cs typeface="Trebuchet MS"/>
              </a:rPr>
              <a:t>Empire township focused on education</a:t>
            </a:r>
          </a:p>
          <a:p>
            <a:r>
              <a:rPr lang="en-US" dirty="0" smtClean="0">
                <a:solidFill>
                  <a:srgbClr val="000090"/>
                </a:solidFill>
                <a:latin typeface="Trebuchet MS"/>
                <a:cs typeface="Trebuchet MS"/>
              </a:rPr>
              <a:t>Share Glen Arbor Township results with neighboring townships</a:t>
            </a:r>
          </a:p>
          <a:p>
            <a:endParaRPr lang="en-US" dirty="0" smtClean="0"/>
          </a:p>
          <a:p>
            <a:pPr lvl="1"/>
            <a:endParaRPr lang="en-US" dirty="0" smtClean="0"/>
          </a:p>
          <a:p>
            <a:pPr lvl="1"/>
            <a:endParaRPr lang="en-US" dirty="0"/>
          </a:p>
        </p:txBody>
      </p:sp>
      <p:sp>
        <p:nvSpPr>
          <p:cNvPr id="4" name="Line 8"/>
          <p:cNvSpPr>
            <a:spLocks noChangeShapeType="1"/>
          </p:cNvSpPr>
          <p:nvPr/>
        </p:nvSpPr>
        <p:spPr bwMode="auto">
          <a:xfrm>
            <a:off x="395817" y="882437"/>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21161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193675" y="171450"/>
            <a:ext cx="4816475" cy="8318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defRPr/>
            </a:pPr>
            <a:r>
              <a:rPr lang="en-US" sz="4800" b="1" dirty="0" smtClean="0">
                <a:solidFill>
                  <a:srgbClr val="000090"/>
                </a:solidFill>
                <a:latin typeface="Trebuchet MS"/>
                <a:ea typeface="Arial" charset="0"/>
                <a:cs typeface="Trebuchet MS"/>
              </a:rPr>
              <a:t>Introductions</a:t>
            </a:r>
            <a:endParaRPr lang="en-US" sz="5400" b="1" dirty="0">
              <a:solidFill>
                <a:srgbClr val="000090"/>
              </a:solidFill>
              <a:latin typeface="Trebuchet MS"/>
              <a:ea typeface="Arial" charset="0"/>
              <a:cs typeface="Trebuchet MS"/>
            </a:endParaRPr>
          </a:p>
        </p:txBody>
      </p:sp>
      <p:sp>
        <p:nvSpPr>
          <p:cNvPr id="21507" name="Text Box 5"/>
          <p:cNvSpPr txBox="1">
            <a:spLocks noChangeArrowheads="1"/>
          </p:cNvSpPr>
          <p:nvPr/>
        </p:nvSpPr>
        <p:spPr bwMode="auto">
          <a:xfrm>
            <a:off x="355236" y="1358724"/>
            <a:ext cx="8650000" cy="4662815"/>
          </a:xfrm>
          <a:prstGeom prst="rect">
            <a:avLst/>
          </a:prstGeom>
          <a:noFill/>
          <a:ln w="9525">
            <a:noFill/>
            <a:miter lim="800000"/>
            <a:headEnd/>
            <a:tailEnd/>
          </a:ln>
        </p:spPr>
        <p:txBody>
          <a:bodyPr wrap="square">
            <a:prstTxWarp prst="textNoShape">
              <a:avLst/>
            </a:prstTxWarp>
            <a:spAutoFit/>
          </a:bodyPr>
          <a:lstStyle/>
          <a:p>
            <a:pPr indent="341313">
              <a:spcAft>
                <a:spcPts val="3600"/>
              </a:spcAft>
              <a:buFont typeface="Arial" pitchFamily="-65" charset="0"/>
              <a:buChar char="•"/>
            </a:pP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Staff-Rob </a:t>
            </a:r>
            <a:r>
              <a:rPr lang="en-US" sz="3600" b="1"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Karner</a:t>
            </a: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&amp; Sallyanne Morris </a:t>
            </a:r>
          </a:p>
          <a:p>
            <a:pPr indent="341313">
              <a:spcAft>
                <a:spcPts val="600"/>
              </a:spcAft>
              <a:buFont typeface="Arial" pitchFamily="-65" charset="0"/>
              <a:buChar char="•"/>
            </a:pP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Parliamentarian-Chuck </a:t>
            </a:r>
            <a:r>
              <a:rPr lang="en-US" sz="3600" b="1"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Barnell</a:t>
            </a:r>
            <a:endPar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indent="341313">
              <a:spcAft>
                <a:spcPts val="600"/>
              </a:spcAft>
              <a:buFont typeface="Arial" pitchFamily="-65" charset="0"/>
              <a:buChar char="•"/>
            </a:pPr>
            <a:endPar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indent="341313">
              <a:spcAft>
                <a:spcPts val="600"/>
              </a:spcAft>
              <a:buFont typeface="Arial" pitchFamily="-65" charset="0"/>
              <a:buChar char="•"/>
            </a:pP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Proctors</a:t>
            </a:r>
          </a:p>
          <a:p>
            <a:pPr lvl="1" indent="341313">
              <a:spcAft>
                <a:spcPts val="0"/>
              </a:spcAft>
            </a:pP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Sue </a:t>
            </a:r>
            <a:r>
              <a:rPr lang="en-US" sz="3600" b="1"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Dutmers</a:t>
            </a:r>
            <a:endPar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lvl="1" indent="341313">
              <a:spcAft>
                <a:spcPts val="0"/>
              </a:spcAft>
            </a:pP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Barb </a:t>
            </a:r>
            <a:r>
              <a:rPr lang="en-US" sz="3600" b="1" dirty="0" err="1"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LeJeune</a:t>
            </a:r>
            <a:endPar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endParaRPr>
          </a:p>
          <a:p>
            <a:pPr lvl="1" indent="341313">
              <a:spcAft>
                <a:spcPts val="0"/>
              </a:spcAft>
            </a:pP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 Robert Novak</a:t>
            </a:r>
          </a:p>
        </p:txBody>
      </p:sp>
      <p:sp>
        <p:nvSpPr>
          <p:cNvPr id="5"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04165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98323" y="90488"/>
            <a:ext cx="7452851" cy="1143000"/>
          </a:xfrm>
        </p:spPr>
        <p:txBody>
          <a:bodyPr/>
          <a:lstStyle/>
          <a:p>
            <a:pPr algn="l">
              <a:defRPr/>
            </a:pPr>
            <a:r>
              <a:rPr lang="en-US" dirty="0" smtClean="0">
                <a:latin typeface="Trebuchet MS" charset="0"/>
              </a:rPr>
              <a:t> </a:t>
            </a:r>
            <a:r>
              <a:rPr lang="en-US" b="1" dirty="0" smtClean="0">
                <a:solidFill>
                  <a:srgbClr val="000090"/>
                </a:solidFill>
                <a:latin typeface="Trebuchet MS"/>
                <a:cs typeface="Trebuchet MS"/>
              </a:rPr>
              <a:t>Invasive Species Initiatives</a:t>
            </a:r>
          </a:p>
        </p:txBody>
      </p:sp>
      <p:sp>
        <p:nvSpPr>
          <p:cNvPr id="5" name="Content Placeholder 4"/>
          <p:cNvSpPr>
            <a:spLocks noGrp="1"/>
          </p:cNvSpPr>
          <p:nvPr>
            <p:ph idx="1"/>
          </p:nvPr>
        </p:nvSpPr>
        <p:spPr>
          <a:xfrm>
            <a:off x="201613" y="1364515"/>
            <a:ext cx="6508750" cy="5662797"/>
          </a:xfrm>
        </p:spPr>
        <p:txBody>
          <a:bodyPr>
            <a:noAutofit/>
          </a:bodyPr>
          <a:lstStyle/>
          <a:p>
            <a:pPr>
              <a:lnSpc>
                <a:spcPct val="120000"/>
              </a:lnSpc>
              <a:spcAft>
                <a:spcPts val="1200"/>
              </a:spcAft>
              <a:buFont typeface="Arial" panose="020B0604020202020204" pitchFamily="34" charset="0"/>
              <a:buChar char="•"/>
              <a:defRPr/>
            </a:pPr>
            <a:r>
              <a:rPr lang="en-US" sz="2800" dirty="0" smtClean="0">
                <a:solidFill>
                  <a:srgbClr val="1F1A76"/>
                </a:solidFill>
                <a:effectLst>
                  <a:outerShdw blurRad="38100" dist="38100" dir="2700000" algn="tl">
                    <a:srgbClr val="C0C0C0"/>
                  </a:outerShdw>
                </a:effectLst>
                <a:latin typeface="Trebuchet MS" charset="0"/>
              </a:rPr>
              <a:t>Water Quality members conduct annual invasive plant surveys </a:t>
            </a:r>
          </a:p>
          <a:p>
            <a:pPr>
              <a:lnSpc>
                <a:spcPct val="120000"/>
              </a:lnSpc>
              <a:spcAft>
                <a:spcPts val="1200"/>
              </a:spcAft>
              <a:buFont typeface="Arial" panose="020B0604020202020204" pitchFamily="34" charset="0"/>
              <a:buChar char="•"/>
              <a:defRPr/>
            </a:pPr>
            <a:r>
              <a:rPr lang="en-US" sz="2800" dirty="0" smtClean="0">
                <a:solidFill>
                  <a:srgbClr val="1F1A76"/>
                </a:solidFill>
                <a:effectLst>
                  <a:outerShdw blurRad="38100" dist="38100" dir="2700000" algn="tl">
                    <a:srgbClr val="C0C0C0"/>
                  </a:outerShdw>
                </a:effectLst>
                <a:latin typeface="Trebuchet MS" charset="0"/>
              </a:rPr>
              <a:t>No new invasive </a:t>
            </a:r>
            <a:r>
              <a:rPr lang="en-US" sz="2800" dirty="0">
                <a:solidFill>
                  <a:srgbClr val="1F1A76"/>
                </a:solidFill>
                <a:effectLst>
                  <a:outerShdw blurRad="38100" dist="38100" dir="2700000" algn="tl">
                    <a:srgbClr val="C0C0C0"/>
                  </a:outerShdw>
                </a:effectLst>
                <a:latin typeface="Trebuchet MS" charset="0"/>
              </a:rPr>
              <a:t>plants were detected </a:t>
            </a:r>
            <a:r>
              <a:rPr lang="en-US" sz="2800" dirty="0" smtClean="0">
                <a:solidFill>
                  <a:srgbClr val="1F1A76"/>
                </a:solidFill>
                <a:effectLst>
                  <a:outerShdw blurRad="38100" dist="38100" dir="2700000" algn="tl">
                    <a:srgbClr val="C0C0C0"/>
                  </a:outerShdw>
                </a:effectLst>
                <a:latin typeface="Trebuchet MS" charset="0"/>
              </a:rPr>
              <a:t>in 2015.</a:t>
            </a:r>
          </a:p>
          <a:p>
            <a:pPr>
              <a:lnSpc>
                <a:spcPct val="120000"/>
              </a:lnSpc>
              <a:spcAft>
                <a:spcPts val="1200"/>
              </a:spcAft>
              <a:buFont typeface="Arial" panose="020B0604020202020204" pitchFamily="34" charset="0"/>
              <a:buChar char="•"/>
              <a:defRPr/>
            </a:pPr>
            <a:r>
              <a:rPr lang="en-US" sz="2800" dirty="0" smtClean="0">
                <a:solidFill>
                  <a:srgbClr val="1F1A76"/>
                </a:solidFill>
                <a:effectLst>
                  <a:outerShdw blurRad="38100" dist="38100" dir="2700000" algn="tl">
                    <a:srgbClr val="C0C0C0"/>
                  </a:outerShdw>
                </a:effectLst>
                <a:latin typeface="Trebuchet MS" charset="0"/>
              </a:rPr>
              <a:t> 2016 surveys are ongoing.</a:t>
            </a:r>
          </a:p>
          <a:p>
            <a:pPr>
              <a:lnSpc>
                <a:spcPct val="120000"/>
              </a:lnSpc>
              <a:spcAft>
                <a:spcPts val="1200"/>
              </a:spcAft>
              <a:buFont typeface="Arial" panose="020B0604020202020204" pitchFamily="34" charset="0"/>
              <a:buChar char="•"/>
              <a:defRPr/>
            </a:pPr>
            <a:r>
              <a:rPr lang="en-US" sz="2800" dirty="0" smtClean="0">
                <a:solidFill>
                  <a:srgbClr val="1F1A76"/>
                </a:solidFill>
                <a:effectLst>
                  <a:outerShdw blurRad="38100" dist="38100" dir="2700000" algn="tl">
                    <a:srgbClr val="C0C0C0"/>
                  </a:outerShdw>
                </a:effectLst>
                <a:latin typeface="Trebuchet MS" charset="0"/>
              </a:rPr>
              <a:t>Coltsfoot eradication efforts continue; please be patient and cooperative</a:t>
            </a:r>
          </a:p>
        </p:txBody>
      </p:sp>
      <p:sp>
        <p:nvSpPr>
          <p:cNvPr id="3077" name="TextBox 5"/>
          <p:cNvSpPr txBox="1">
            <a:spLocks noChangeArrowheads="1"/>
          </p:cNvSpPr>
          <p:nvPr/>
        </p:nvSpPr>
        <p:spPr bwMode="auto">
          <a:xfrm>
            <a:off x="6618288" y="2593975"/>
            <a:ext cx="185737" cy="368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0090"/>
                </a:solidFill>
                <a:latin typeface="Trebuchet MS" panose="020B0603020202020204" pitchFamily="34" charset="0"/>
                <a:ea typeface="Arial" panose="020B0604020202020204" pitchFamily="34" charset="0"/>
                <a:cs typeface="Trebuchet MS" panose="020B0603020202020204" pitchFamily="34" charset="0"/>
              </a:defRPr>
            </a:lvl1pPr>
            <a:lvl2pPr marL="742950" indent="-285750" eaLnBrk="0" hangingPunct="0">
              <a:spcBef>
                <a:spcPct val="20000"/>
              </a:spcBef>
              <a:buChar char="–"/>
              <a:defRPr sz="2800">
                <a:solidFill>
                  <a:srgbClr val="000090"/>
                </a:solidFill>
                <a:latin typeface="Trebuchet MS" panose="020B0603020202020204" pitchFamily="34" charset="0"/>
                <a:ea typeface="Arial" panose="020B0604020202020204" pitchFamily="34" charset="0"/>
                <a:cs typeface="Trebuchet MS" panose="020B0603020202020204" pitchFamily="34" charset="0"/>
              </a:defRPr>
            </a:lvl2pPr>
            <a:lvl3pPr marL="1143000" indent="-228600" eaLnBrk="0" hangingPunct="0">
              <a:spcBef>
                <a:spcPct val="20000"/>
              </a:spcBef>
              <a:buChar char="•"/>
              <a:defRPr sz="2400">
                <a:solidFill>
                  <a:srgbClr val="000090"/>
                </a:solidFill>
                <a:latin typeface="Trebuchet MS" panose="020B0603020202020204" pitchFamily="34" charset="0"/>
                <a:ea typeface="Arial" panose="020B0604020202020204" pitchFamily="34" charset="0"/>
                <a:cs typeface="Trebuchet MS" panose="020B0603020202020204" pitchFamily="34" charset="0"/>
              </a:defRPr>
            </a:lvl3pPr>
            <a:lvl4pPr marL="16002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4pPr>
            <a:lvl5pPr marL="20574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5pPr>
            <a:lvl6pPr marL="25146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6pPr>
            <a:lvl7pPr marL="29718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7pPr>
            <a:lvl8pPr marL="34290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8pPr>
            <a:lvl9pPr marL="38862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pic>
        <p:nvPicPr>
          <p:cNvPr id="3078" name="Picture 4" descr="C:\Users\Mike\Pictures\Glen Lake Association Pictures\Rake full of Aquatic Plants.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93605" y="1630877"/>
            <a:ext cx="2840634" cy="390065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079" name="TextBox 8"/>
          <p:cNvSpPr txBox="1">
            <a:spLocks noChangeArrowheads="1"/>
          </p:cNvSpPr>
          <p:nvPr/>
        </p:nvSpPr>
        <p:spPr bwMode="auto">
          <a:xfrm>
            <a:off x="5308600" y="5788025"/>
            <a:ext cx="185738" cy="3698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0090"/>
                </a:solidFill>
                <a:latin typeface="Trebuchet MS" panose="020B0603020202020204" pitchFamily="34" charset="0"/>
                <a:ea typeface="Arial" panose="020B0604020202020204" pitchFamily="34" charset="0"/>
                <a:cs typeface="Trebuchet MS" panose="020B0603020202020204" pitchFamily="34" charset="0"/>
              </a:defRPr>
            </a:lvl1pPr>
            <a:lvl2pPr marL="742950" indent="-285750" eaLnBrk="0" hangingPunct="0">
              <a:spcBef>
                <a:spcPct val="20000"/>
              </a:spcBef>
              <a:buChar char="–"/>
              <a:defRPr sz="2800">
                <a:solidFill>
                  <a:srgbClr val="000090"/>
                </a:solidFill>
                <a:latin typeface="Trebuchet MS" panose="020B0603020202020204" pitchFamily="34" charset="0"/>
                <a:ea typeface="Arial" panose="020B0604020202020204" pitchFamily="34" charset="0"/>
                <a:cs typeface="Trebuchet MS" panose="020B0603020202020204" pitchFamily="34" charset="0"/>
              </a:defRPr>
            </a:lvl2pPr>
            <a:lvl3pPr marL="1143000" indent="-228600" eaLnBrk="0" hangingPunct="0">
              <a:spcBef>
                <a:spcPct val="20000"/>
              </a:spcBef>
              <a:buChar char="•"/>
              <a:defRPr sz="2400">
                <a:solidFill>
                  <a:srgbClr val="000090"/>
                </a:solidFill>
                <a:latin typeface="Trebuchet MS" panose="020B0603020202020204" pitchFamily="34" charset="0"/>
                <a:ea typeface="Arial" panose="020B0604020202020204" pitchFamily="34" charset="0"/>
                <a:cs typeface="Trebuchet MS" panose="020B0603020202020204" pitchFamily="34" charset="0"/>
              </a:defRPr>
            </a:lvl3pPr>
            <a:lvl4pPr marL="16002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4pPr>
            <a:lvl5pPr marL="20574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5pPr>
            <a:lvl6pPr marL="25146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6pPr>
            <a:lvl7pPr marL="29718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7pPr>
            <a:lvl8pPr marL="34290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8pPr>
            <a:lvl9pPr marL="38862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3080" name="TextBox 9"/>
          <p:cNvSpPr txBox="1">
            <a:spLocks noChangeArrowheads="1"/>
          </p:cNvSpPr>
          <p:nvPr/>
        </p:nvSpPr>
        <p:spPr bwMode="auto">
          <a:xfrm>
            <a:off x="7993063" y="4979988"/>
            <a:ext cx="185737"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0090"/>
                </a:solidFill>
                <a:latin typeface="Trebuchet MS" panose="020B0603020202020204" pitchFamily="34" charset="0"/>
                <a:ea typeface="Arial" panose="020B0604020202020204" pitchFamily="34" charset="0"/>
                <a:cs typeface="Trebuchet MS" panose="020B0603020202020204" pitchFamily="34" charset="0"/>
              </a:defRPr>
            </a:lvl1pPr>
            <a:lvl2pPr marL="742950" indent="-285750" eaLnBrk="0" hangingPunct="0">
              <a:spcBef>
                <a:spcPct val="20000"/>
              </a:spcBef>
              <a:buChar char="–"/>
              <a:defRPr sz="2800">
                <a:solidFill>
                  <a:srgbClr val="000090"/>
                </a:solidFill>
                <a:latin typeface="Trebuchet MS" panose="020B0603020202020204" pitchFamily="34" charset="0"/>
                <a:ea typeface="Arial" panose="020B0604020202020204" pitchFamily="34" charset="0"/>
                <a:cs typeface="Trebuchet MS" panose="020B0603020202020204" pitchFamily="34" charset="0"/>
              </a:defRPr>
            </a:lvl2pPr>
            <a:lvl3pPr marL="1143000" indent="-228600" eaLnBrk="0" hangingPunct="0">
              <a:spcBef>
                <a:spcPct val="20000"/>
              </a:spcBef>
              <a:buChar char="•"/>
              <a:defRPr sz="2400">
                <a:solidFill>
                  <a:srgbClr val="000090"/>
                </a:solidFill>
                <a:latin typeface="Trebuchet MS" panose="020B0603020202020204" pitchFamily="34" charset="0"/>
                <a:ea typeface="Arial" panose="020B0604020202020204" pitchFamily="34" charset="0"/>
                <a:cs typeface="Trebuchet MS" panose="020B0603020202020204" pitchFamily="34" charset="0"/>
              </a:defRPr>
            </a:lvl3pPr>
            <a:lvl4pPr marL="16002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4pPr>
            <a:lvl5pPr marL="20574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5pPr>
            <a:lvl6pPr marL="25146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6pPr>
            <a:lvl7pPr marL="29718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7pPr>
            <a:lvl8pPr marL="34290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8pPr>
            <a:lvl9pPr marL="38862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3081" name="TextBox 11"/>
          <p:cNvSpPr txBox="1">
            <a:spLocks noChangeArrowheads="1"/>
          </p:cNvSpPr>
          <p:nvPr/>
        </p:nvSpPr>
        <p:spPr bwMode="auto">
          <a:xfrm>
            <a:off x="6803314" y="5697538"/>
            <a:ext cx="1495722" cy="584776"/>
          </a:xfrm>
          <a:prstGeom prst="rect">
            <a:avLst/>
          </a:prstGeom>
          <a:solidFill>
            <a:schemeClr val="accent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0090"/>
                </a:solidFill>
                <a:latin typeface="Trebuchet MS" panose="020B0603020202020204" pitchFamily="34" charset="0"/>
                <a:ea typeface="Arial" panose="020B0604020202020204" pitchFamily="34" charset="0"/>
                <a:cs typeface="Trebuchet MS" panose="020B0603020202020204" pitchFamily="34" charset="0"/>
              </a:defRPr>
            </a:lvl1pPr>
            <a:lvl2pPr marL="742950" indent="-285750" eaLnBrk="0" hangingPunct="0">
              <a:spcBef>
                <a:spcPct val="20000"/>
              </a:spcBef>
              <a:buChar char="–"/>
              <a:defRPr sz="2800">
                <a:solidFill>
                  <a:srgbClr val="000090"/>
                </a:solidFill>
                <a:latin typeface="Trebuchet MS" panose="020B0603020202020204" pitchFamily="34" charset="0"/>
                <a:ea typeface="Arial" panose="020B0604020202020204" pitchFamily="34" charset="0"/>
                <a:cs typeface="Trebuchet MS" panose="020B0603020202020204" pitchFamily="34" charset="0"/>
              </a:defRPr>
            </a:lvl2pPr>
            <a:lvl3pPr marL="1143000" indent="-228600" eaLnBrk="0" hangingPunct="0">
              <a:spcBef>
                <a:spcPct val="20000"/>
              </a:spcBef>
              <a:buChar char="•"/>
              <a:defRPr sz="2400">
                <a:solidFill>
                  <a:srgbClr val="000090"/>
                </a:solidFill>
                <a:latin typeface="Trebuchet MS" panose="020B0603020202020204" pitchFamily="34" charset="0"/>
                <a:ea typeface="Arial" panose="020B0604020202020204" pitchFamily="34" charset="0"/>
                <a:cs typeface="Trebuchet MS" panose="020B0603020202020204" pitchFamily="34" charset="0"/>
              </a:defRPr>
            </a:lvl3pPr>
            <a:lvl4pPr marL="16002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4pPr>
            <a:lvl5pPr marL="2057400" indent="-228600" eaLnBrk="0" hangingPunct="0">
              <a:spcBef>
                <a:spcPct val="20000"/>
              </a:spcBef>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5pPr>
            <a:lvl6pPr marL="25146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6pPr>
            <a:lvl7pPr marL="29718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7pPr>
            <a:lvl8pPr marL="34290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8pPr>
            <a:lvl9pPr marL="3886200" indent="-228600" eaLnBrk="0" fontAlgn="base" hangingPunct="0">
              <a:spcBef>
                <a:spcPct val="20000"/>
              </a:spcBef>
              <a:spcAft>
                <a:spcPct val="0"/>
              </a:spcAft>
              <a:buChar char="»"/>
              <a:defRPr sz="2000">
                <a:solidFill>
                  <a:srgbClr val="000090"/>
                </a:solidFill>
                <a:latin typeface="Trebuchet MS" panose="020B0603020202020204" pitchFamily="34" charset="0"/>
                <a:ea typeface="Arial" panose="020B0604020202020204" pitchFamily="34" charset="0"/>
                <a:cs typeface="Trebuchet MS" panose="020B0603020202020204" pitchFamily="34" charset="0"/>
              </a:defRPr>
            </a:lvl9pPr>
          </a:lstStyle>
          <a:p>
            <a:pPr algn="ctr" eaLnBrk="1" hangingPunct="1">
              <a:spcBef>
                <a:spcPct val="0"/>
              </a:spcBef>
              <a:buFontTx/>
              <a:buNone/>
            </a:pPr>
            <a:r>
              <a:rPr lang="en-US" altLang="en-US" sz="1600" b="1" dirty="0">
                <a:solidFill>
                  <a:schemeClr val="tx1"/>
                </a:solidFill>
                <a:latin typeface="Arial" panose="020B0604020202020204" pitchFamily="34" charset="0"/>
                <a:cs typeface="Arial" panose="020B0604020202020204" pitchFamily="34" charset="0"/>
              </a:rPr>
              <a:t>Aquatic Plant</a:t>
            </a:r>
          </a:p>
          <a:p>
            <a:pPr algn="ctr" eaLnBrk="1" hangingPunct="1">
              <a:spcBef>
                <a:spcPct val="0"/>
              </a:spcBef>
              <a:buFontTx/>
              <a:buNone/>
            </a:pPr>
            <a:r>
              <a:rPr lang="en-US" altLang="en-US" sz="1600" b="1" dirty="0">
                <a:solidFill>
                  <a:schemeClr val="tx1"/>
                </a:solidFill>
                <a:latin typeface="Arial" panose="020B0604020202020204" pitchFamily="34" charset="0"/>
                <a:cs typeface="Arial" panose="020B0604020202020204" pitchFamily="34" charset="0"/>
              </a:rPr>
              <a:t>Survey</a:t>
            </a:r>
          </a:p>
        </p:txBody>
      </p:sp>
      <p:sp>
        <p:nvSpPr>
          <p:cNvPr id="9" name="Line 8"/>
          <p:cNvSpPr>
            <a:spLocks noChangeShapeType="1"/>
          </p:cNvSpPr>
          <p:nvPr/>
        </p:nvSpPr>
        <p:spPr bwMode="auto">
          <a:xfrm>
            <a:off x="184150" y="1139825"/>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423248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98106" y="220416"/>
            <a:ext cx="7197377" cy="60016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nSpc>
                <a:spcPct val="70000"/>
              </a:lnSpc>
              <a:spcAft>
                <a:spcPts val="1200"/>
              </a:spcAft>
            </a:pPr>
            <a:r>
              <a:rPr lang="en-US" sz="4400" b="1" dirty="0" err="1" smtClean="0">
                <a:solidFill>
                  <a:srgbClr val="000090"/>
                </a:solidFill>
                <a:effectLst>
                  <a:outerShdw blurRad="38100" dist="38100" dir="2700000" algn="tl">
                    <a:srgbClr val="000000">
                      <a:alpha val="43137"/>
                    </a:srgbClr>
                  </a:outerShdw>
                </a:effectLst>
                <a:latin typeface="Trebuchet MS"/>
                <a:cs typeface="Trebuchet MS"/>
              </a:rPr>
              <a:t>Hatlem</a:t>
            </a:r>
            <a:r>
              <a:rPr lang="en-US" sz="4400" b="1" dirty="0" smtClean="0">
                <a:solidFill>
                  <a:srgbClr val="000090"/>
                </a:solidFill>
                <a:effectLst>
                  <a:outerShdw blurRad="38100" dist="38100" dir="2700000" algn="tl">
                    <a:srgbClr val="000000">
                      <a:alpha val="43137"/>
                    </a:srgbClr>
                  </a:outerShdw>
                </a:effectLst>
                <a:latin typeface="Trebuchet MS"/>
                <a:cs typeface="Trebuchet MS"/>
              </a:rPr>
              <a:t> Watershed Update</a:t>
            </a:r>
            <a:endParaRPr lang="en-US" sz="5400" b="1" dirty="0">
              <a:solidFill>
                <a:srgbClr val="000090"/>
              </a:solidFill>
              <a:effectLst>
                <a:outerShdw blurRad="38100" dist="38100" dir="2700000" algn="tl">
                  <a:srgbClr val="000000">
                    <a:alpha val="43137"/>
                  </a:srgbClr>
                </a:outerShdw>
              </a:effectLst>
              <a:latin typeface="Trebuchet MS"/>
              <a:cs typeface="Trebuchet MS"/>
            </a:endParaRPr>
          </a:p>
        </p:txBody>
      </p:sp>
      <p:sp>
        <p:nvSpPr>
          <p:cNvPr id="4" name="Line 8"/>
          <p:cNvSpPr>
            <a:spLocks noChangeShapeType="1"/>
          </p:cNvSpPr>
          <p:nvPr/>
        </p:nvSpPr>
        <p:spPr bwMode="auto">
          <a:xfrm>
            <a:off x="298106" y="861309"/>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5" name="TextBox 4"/>
          <p:cNvSpPr txBox="1"/>
          <p:nvPr/>
        </p:nvSpPr>
        <p:spPr>
          <a:xfrm>
            <a:off x="298106" y="1169808"/>
            <a:ext cx="8738809" cy="2258054"/>
          </a:xfrm>
          <a:prstGeom prst="rect">
            <a:avLst/>
          </a:prstGeom>
          <a:noFill/>
        </p:spPr>
        <p:txBody>
          <a:bodyPr wrap="square" rtlCol="0">
            <a:spAutoFit/>
          </a:bodyPr>
          <a:lstStyle/>
          <a:p>
            <a:pPr marL="230188" indent="-230188">
              <a:lnSpc>
                <a:spcPct val="90000"/>
              </a:lnSpc>
              <a:spcAft>
                <a:spcPts val="3000"/>
              </a:spcAft>
              <a:buFont typeface="Arial"/>
              <a:buChar char="•"/>
            </a:pPr>
            <a:r>
              <a:rPr lang="en-US" sz="3200" b="1" dirty="0" smtClean="0">
                <a:solidFill>
                  <a:srgbClr val="000090"/>
                </a:solidFill>
                <a:effectLst>
                  <a:outerShdw blurRad="38100" dist="38100" dir="2700000" algn="tl">
                    <a:srgbClr val="000000">
                      <a:alpha val="43137"/>
                    </a:srgbClr>
                  </a:outerShdw>
                </a:effectLst>
                <a:latin typeface="Trebuchet MS"/>
                <a:cs typeface="Trebuchet MS"/>
              </a:rPr>
              <a:t>Determine two-year sedimentation rate</a:t>
            </a:r>
          </a:p>
          <a:p>
            <a:pPr marL="230188" indent="-230188">
              <a:lnSpc>
                <a:spcPct val="90000"/>
              </a:lnSpc>
              <a:spcAft>
                <a:spcPts val="3000"/>
              </a:spcAft>
              <a:buFont typeface="Arial"/>
              <a:buChar char="•"/>
            </a:pPr>
            <a:r>
              <a:rPr lang="en-US" sz="3200" b="1" dirty="0" smtClean="0">
                <a:solidFill>
                  <a:srgbClr val="000090"/>
                </a:solidFill>
                <a:effectLst>
                  <a:outerShdw blurRad="38100" dist="38100" dir="2700000" algn="tl">
                    <a:srgbClr val="000000">
                      <a:alpha val="43137"/>
                    </a:srgbClr>
                  </a:outerShdw>
                </a:effectLst>
                <a:latin typeface="Trebuchet MS"/>
                <a:cs typeface="Trebuchet MS"/>
              </a:rPr>
              <a:t>Working with property owner to obtain a new dam inspection report and hydro study to determine dam capacity</a:t>
            </a:r>
          </a:p>
        </p:txBody>
      </p:sp>
      <p:pic>
        <p:nvPicPr>
          <p:cNvPr id="7" name="Picture 6" descr="RFK_2947.JPG"/>
          <p:cNvPicPr>
            <a:picLocks noChangeAspect="1"/>
          </p:cNvPicPr>
          <p:nvPr/>
        </p:nvPicPr>
        <p:blipFill>
          <a:blip r:embed="rId3">
            <a:lum bright="20000" contrast="22000"/>
          </a:blip>
          <a:srcRect t="14597" b="27883"/>
          <a:stretch>
            <a:fillRect/>
          </a:stretch>
        </p:blipFill>
        <p:spPr>
          <a:xfrm>
            <a:off x="1027721" y="3586987"/>
            <a:ext cx="7102136" cy="313941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6068957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349250" y="1770961"/>
            <a:ext cx="8794750" cy="4442830"/>
          </a:xfrm>
        </p:spPr>
        <p:txBody>
          <a:bodyPr>
            <a:normAutofit/>
          </a:bodyPr>
          <a:lstStyle/>
          <a:p>
            <a:pPr marL="0" indent="0">
              <a:spcBef>
                <a:spcPts val="0"/>
              </a:spcBef>
              <a:spcAft>
                <a:spcPts val="0"/>
              </a:spcAft>
              <a:buNone/>
              <a:tabLst>
                <a:tab pos="3432175" algn="l"/>
              </a:tabLst>
            </a:pP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Chuck Andrews			</a:t>
            </a:r>
            <a:r>
              <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rPr>
              <a:t>Mike McDonald</a:t>
            </a: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	</a:t>
            </a:r>
          </a:p>
          <a:p>
            <a:pPr marL="0" indent="0">
              <a:spcBef>
                <a:spcPts val="0"/>
              </a:spcBef>
              <a:spcAft>
                <a:spcPts val="0"/>
              </a:spcAft>
              <a:buNone/>
              <a:tabLst>
                <a:tab pos="3432175" algn="l"/>
              </a:tabLst>
            </a:pP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Dave </a:t>
            </a:r>
            <a:r>
              <a:rPr lang="en-US" sz="2800" b="1" dirty="0" err="1"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Bohmer</a:t>
            </a: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			Bill </a:t>
            </a:r>
            <a:r>
              <a:rPr lang="en-US" sz="2800" b="1" dirty="0" err="1">
                <a:solidFill>
                  <a:srgbClr val="1F1A76"/>
                </a:solidFill>
                <a:effectLst>
                  <a:outerShdw blurRad="38100" dist="38100" dir="2700000" algn="tl">
                    <a:srgbClr val="000000">
                      <a:alpha val="43137"/>
                    </a:srgbClr>
                  </a:outerShdw>
                </a:effectLst>
                <a:latin typeface="Trebuchet MS" pitchFamily="-65" charset="0"/>
                <a:ea typeface="Arial" pitchFamily="-65" charset="0"/>
              </a:rPr>
              <a:t>Meserve</a:t>
            </a:r>
            <a:r>
              <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rPr>
              <a:t> </a:t>
            </a: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a:t>
            </a:r>
            <a:r>
              <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rPr>
              <a:t>Chair)</a:t>
            </a:r>
            <a:endPar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endParaRPr>
          </a:p>
          <a:p>
            <a:pPr marL="0" indent="0">
              <a:spcBef>
                <a:spcPts val="0"/>
              </a:spcBef>
              <a:spcAft>
                <a:spcPts val="0"/>
              </a:spcAft>
              <a:buNone/>
              <a:tabLst>
                <a:tab pos="3432175" algn="l"/>
              </a:tabLst>
            </a:pP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Rick Fink			Victor Peirce </a:t>
            </a:r>
          </a:p>
          <a:p>
            <a:pPr marL="0" indent="0">
              <a:spcBef>
                <a:spcPts val="0"/>
              </a:spcBef>
              <a:spcAft>
                <a:spcPts val="0"/>
              </a:spcAft>
              <a:buNone/>
              <a:tabLst>
                <a:tab pos="3432175" algn="l"/>
              </a:tabLst>
            </a:pPr>
            <a:r>
              <a:rPr lang="en-US" sz="2800" b="1" dirty="0" err="1"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Graig</a:t>
            </a: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 </a:t>
            </a:r>
            <a:r>
              <a:rPr lang="en-US" sz="2800" b="1" dirty="0" err="1"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Halik</a:t>
            </a: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			Dave </a:t>
            </a:r>
            <a:r>
              <a:rPr lang="en-US" sz="2800" b="1" dirty="0" err="1">
                <a:solidFill>
                  <a:srgbClr val="1F1A76"/>
                </a:solidFill>
                <a:effectLst>
                  <a:outerShdw blurRad="38100" dist="38100" dir="2700000" algn="tl">
                    <a:srgbClr val="000000">
                      <a:alpha val="43137"/>
                    </a:srgbClr>
                  </a:outerShdw>
                </a:effectLst>
                <a:latin typeface="Trebuchet MS" pitchFamily="-65" charset="0"/>
                <a:ea typeface="Arial" pitchFamily="-65" charset="0"/>
              </a:rPr>
              <a:t>Pejsa</a:t>
            </a:r>
            <a:endPar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endParaRPr>
          </a:p>
          <a:p>
            <a:pPr marL="0" indent="0">
              <a:spcBef>
                <a:spcPts val="0"/>
              </a:spcBef>
              <a:spcAft>
                <a:spcPts val="0"/>
              </a:spcAft>
              <a:buNone/>
              <a:tabLst>
                <a:tab pos="3432175" algn="l"/>
              </a:tabLst>
            </a:pP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Alan Kasper			John </a:t>
            </a:r>
            <a:r>
              <a:rPr lang="en-US" sz="2800" b="1" dirty="0" err="1">
                <a:solidFill>
                  <a:srgbClr val="1F1A76"/>
                </a:solidFill>
                <a:effectLst>
                  <a:outerShdw blurRad="38100" dist="38100" dir="2700000" algn="tl">
                    <a:srgbClr val="000000">
                      <a:alpha val="43137"/>
                    </a:srgbClr>
                  </a:outerShdw>
                </a:effectLst>
                <a:latin typeface="Trebuchet MS" pitchFamily="-65" charset="0"/>
                <a:ea typeface="Arial" pitchFamily="-65" charset="0"/>
              </a:rPr>
              <a:t>Peppler</a:t>
            </a:r>
            <a:endPar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endParaRPr>
          </a:p>
          <a:p>
            <a:pPr marL="0" indent="0">
              <a:spcBef>
                <a:spcPts val="0"/>
              </a:spcBef>
              <a:spcAft>
                <a:spcPts val="0"/>
              </a:spcAft>
              <a:buNone/>
              <a:tabLst>
                <a:tab pos="3432175" algn="l"/>
              </a:tabLst>
            </a:pP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John </a:t>
            </a:r>
            <a:r>
              <a:rPr lang="en-US" sz="2800" b="1" dirty="0" err="1"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Kassarjian</a:t>
            </a: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			</a:t>
            </a:r>
            <a:r>
              <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rPr>
              <a:t>Vic </a:t>
            </a:r>
            <a:r>
              <a:rPr lang="en-US" sz="2800" b="1" dirty="0" err="1">
                <a:solidFill>
                  <a:srgbClr val="1F1A76"/>
                </a:solidFill>
                <a:effectLst>
                  <a:outerShdw blurRad="38100" dist="38100" dir="2700000" algn="tl">
                    <a:srgbClr val="000000">
                      <a:alpha val="43137"/>
                    </a:srgbClr>
                  </a:outerShdw>
                </a:effectLst>
                <a:latin typeface="Trebuchet MS" pitchFamily="-65" charset="0"/>
                <a:ea typeface="Arial" pitchFamily="-65" charset="0"/>
              </a:rPr>
              <a:t>Theiss</a:t>
            </a:r>
            <a:endPar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endParaRPr>
          </a:p>
          <a:p>
            <a:pPr marL="0" indent="0">
              <a:spcBef>
                <a:spcPts val="0"/>
              </a:spcBef>
              <a:spcAft>
                <a:spcPts val="0"/>
              </a:spcAft>
              <a:buNone/>
              <a:tabLst>
                <a:tab pos="3432175" algn="l"/>
              </a:tabLst>
            </a:pP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Calvin Killen			Tim </a:t>
            </a:r>
            <a:r>
              <a:rPr lang="en-US" sz="2800" b="1" dirty="0" err="1">
                <a:solidFill>
                  <a:srgbClr val="1F1A76"/>
                </a:solidFill>
                <a:effectLst>
                  <a:outerShdw blurRad="38100" dist="38100" dir="2700000" algn="tl">
                    <a:srgbClr val="000000">
                      <a:alpha val="43137"/>
                    </a:srgbClr>
                  </a:outerShdw>
                </a:effectLst>
                <a:latin typeface="Trebuchet MS" pitchFamily="-65" charset="0"/>
                <a:ea typeface="Arial" pitchFamily="-65" charset="0"/>
              </a:rPr>
              <a:t>Westbay</a:t>
            </a: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		</a:t>
            </a:r>
            <a:endParaRPr lang="en-US" sz="2800" b="1" dirty="0">
              <a:solidFill>
                <a:srgbClr val="1F1A76"/>
              </a:solidFill>
              <a:effectLst>
                <a:outerShdw blurRad="38100" dist="38100" dir="2700000" algn="tl">
                  <a:srgbClr val="000000">
                    <a:alpha val="43137"/>
                  </a:srgbClr>
                </a:outerShdw>
              </a:effectLst>
              <a:latin typeface="Trebuchet MS" pitchFamily="-65" charset="0"/>
              <a:ea typeface="Arial" pitchFamily="-65" charset="0"/>
            </a:endParaRPr>
          </a:p>
          <a:p>
            <a:pPr marL="0" indent="0">
              <a:spcBef>
                <a:spcPts val="0"/>
              </a:spcBef>
              <a:spcAft>
                <a:spcPts val="0"/>
              </a:spcAft>
              <a:buNone/>
              <a:tabLst>
                <a:tab pos="3432175" algn="l"/>
              </a:tabLst>
            </a:pPr>
            <a:r>
              <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John Lund			Matt </a:t>
            </a:r>
            <a:r>
              <a:rPr lang="en-US" sz="2800" b="1" dirty="0" err="1" smtClean="0">
                <a:solidFill>
                  <a:srgbClr val="1F1A76"/>
                </a:solidFill>
                <a:effectLst>
                  <a:outerShdw blurRad="38100" dist="38100" dir="2700000" algn="tl">
                    <a:srgbClr val="000000">
                      <a:alpha val="43137"/>
                    </a:srgbClr>
                  </a:outerShdw>
                </a:effectLst>
                <a:latin typeface="Trebuchet MS" pitchFamily="-65" charset="0"/>
                <a:ea typeface="Arial" pitchFamily="-65" charset="0"/>
              </a:rPr>
              <a:t>Wiesen</a:t>
            </a:r>
            <a:endParaRPr lang="en-US" sz="2800" b="1" dirty="0" smtClean="0">
              <a:solidFill>
                <a:srgbClr val="1F1A76"/>
              </a:solidFill>
              <a:effectLst>
                <a:outerShdw blurRad="38100" dist="38100" dir="2700000" algn="tl">
                  <a:srgbClr val="000000">
                    <a:alpha val="43137"/>
                  </a:srgbClr>
                </a:outerShdw>
              </a:effectLst>
              <a:latin typeface="Trebuchet MS" pitchFamily="-65" charset="0"/>
              <a:ea typeface="Arial" pitchFamily="-65" charset="0"/>
            </a:endParaRPr>
          </a:p>
        </p:txBody>
      </p:sp>
      <p:sp>
        <p:nvSpPr>
          <p:cNvPr id="4" name="Text Box 3"/>
          <p:cNvSpPr txBox="1">
            <a:spLocks noChangeArrowheads="1"/>
          </p:cNvSpPr>
          <p:nvPr/>
        </p:nvSpPr>
        <p:spPr bwMode="auto">
          <a:xfrm>
            <a:off x="228600" y="62976"/>
            <a:ext cx="8915400" cy="70788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defRPr/>
            </a:pPr>
            <a:r>
              <a:rPr lang="en-US" sz="4000" b="1" dirty="0">
                <a:solidFill>
                  <a:srgbClr val="000099"/>
                </a:solidFill>
                <a:latin typeface="Trebuchet MS" charset="0"/>
                <a:ea typeface="Trebuchet MS" charset="0"/>
                <a:cs typeface="Trebuchet MS" charset="0"/>
              </a:rPr>
              <a:t>Water Level </a:t>
            </a:r>
            <a:r>
              <a:rPr lang="en-US" sz="4000" b="1" dirty="0" smtClean="0">
                <a:solidFill>
                  <a:srgbClr val="000099"/>
                </a:solidFill>
                <a:latin typeface="Trebuchet MS" charset="0"/>
                <a:ea typeface="Trebuchet MS" charset="0"/>
                <a:cs typeface="Trebuchet MS" charset="0"/>
              </a:rPr>
              <a:t>Committee Members</a:t>
            </a:r>
            <a:endParaRPr lang="en-US" sz="4000" b="1" dirty="0">
              <a:latin typeface="Trebuchet MS" charset="0"/>
              <a:ea typeface="Trebuchet MS" charset="0"/>
              <a:cs typeface="Trebuchet MS" charset="0"/>
            </a:endParaRPr>
          </a:p>
        </p:txBody>
      </p:sp>
      <p:sp>
        <p:nvSpPr>
          <p:cNvPr id="5" name="Line 8"/>
          <p:cNvSpPr>
            <a:spLocks noChangeShapeType="1"/>
          </p:cNvSpPr>
          <p:nvPr/>
        </p:nvSpPr>
        <p:spPr bwMode="auto">
          <a:xfrm>
            <a:off x="228600" y="881687"/>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4079621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t="13355"/>
          <a:stretch>
            <a:fillRect/>
          </a:stretch>
        </p:blipFill>
        <p:spPr>
          <a:xfrm>
            <a:off x="228600" y="997145"/>
            <a:ext cx="8915399" cy="5824202"/>
          </a:xfrm>
          <a:prstGeom prst="rect">
            <a:avLst/>
          </a:prstGeom>
        </p:spPr>
      </p:pic>
      <p:sp>
        <p:nvSpPr>
          <p:cNvPr id="4" name="Text Box 3"/>
          <p:cNvSpPr txBox="1">
            <a:spLocks noChangeArrowheads="1"/>
          </p:cNvSpPr>
          <p:nvPr/>
        </p:nvSpPr>
        <p:spPr bwMode="auto">
          <a:xfrm>
            <a:off x="228600" y="62976"/>
            <a:ext cx="8915400" cy="70788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defRPr/>
            </a:pPr>
            <a:r>
              <a:rPr lang="en-US" sz="4000" b="1" dirty="0">
                <a:solidFill>
                  <a:srgbClr val="000099"/>
                </a:solidFill>
                <a:latin typeface="Trebuchet MS" charset="0"/>
                <a:ea typeface="Trebuchet MS" charset="0"/>
                <a:cs typeface="Trebuchet MS" charset="0"/>
              </a:rPr>
              <a:t>Water Level</a:t>
            </a:r>
            <a:r>
              <a:rPr lang="en-US" sz="4000" b="1" dirty="0" smtClean="0">
                <a:solidFill>
                  <a:srgbClr val="000099"/>
                </a:solidFill>
                <a:latin typeface="Trebuchet MS" charset="0"/>
                <a:ea typeface="Trebuchet MS" charset="0"/>
                <a:cs typeface="Trebuchet MS" charset="0"/>
              </a:rPr>
              <a:t> – Last 12 Months</a:t>
            </a:r>
            <a:endParaRPr lang="en-US" sz="4000" b="1" dirty="0">
              <a:latin typeface="Trebuchet MS" charset="0"/>
              <a:ea typeface="Trebuchet MS" charset="0"/>
              <a:cs typeface="Trebuchet MS"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598073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ourt Letter.jpg"/>
          <p:cNvPicPr>
            <a:picLocks noChangeAspect="1"/>
          </p:cNvPicPr>
          <p:nvPr/>
        </p:nvPicPr>
        <p:blipFill>
          <a:blip r:embed="rId2"/>
          <a:stretch>
            <a:fillRect/>
          </a:stretch>
        </p:blipFill>
        <p:spPr>
          <a:xfrm>
            <a:off x="278642" y="1006083"/>
            <a:ext cx="4460410" cy="5722790"/>
          </a:xfrm>
          <a:prstGeom prst="rect">
            <a:avLst/>
          </a:prstGeom>
          <a:ln>
            <a:solidFill>
              <a:schemeClr val="tx1"/>
            </a:solidFill>
          </a:ln>
          <a:effectLst>
            <a:outerShdw blurRad="50800" dist="38100" dir="2700000" algn="tl" rotWithShape="0">
              <a:srgbClr val="000000">
                <a:alpha val="43000"/>
              </a:srgbClr>
            </a:outerShdw>
          </a:effectLst>
        </p:spPr>
      </p:pic>
      <p:sp>
        <p:nvSpPr>
          <p:cNvPr id="4" name="Text Box 3"/>
          <p:cNvSpPr txBox="1">
            <a:spLocks noChangeArrowheads="1"/>
          </p:cNvSpPr>
          <p:nvPr/>
        </p:nvSpPr>
        <p:spPr bwMode="auto">
          <a:xfrm>
            <a:off x="228600" y="62976"/>
            <a:ext cx="8915400" cy="58477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defRPr/>
            </a:pPr>
            <a:r>
              <a:rPr lang="en-US" sz="3200" b="1" dirty="0" smtClean="0">
                <a:solidFill>
                  <a:srgbClr val="000099"/>
                </a:solidFill>
                <a:latin typeface="Trebuchet MS" charset="0"/>
                <a:ea typeface="Trebuchet MS" charset="0"/>
                <a:cs typeface="Trebuchet MS" charset="0"/>
              </a:rPr>
              <a:t>Letter from the Judge – 13</a:t>
            </a:r>
            <a:r>
              <a:rPr lang="en-US" sz="3200" b="1" baseline="30000" dirty="0" smtClean="0">
                <a:solidFill>
                  <a:srgbClr val="000099"/>
                </a:solidFill>
                <a:latin typeface="Trebuchet MS" charset="0"/>
                <a:ea typeface="Trebuchet MS" charset="0"/>
                <a:cs typeface="Trebuchet MS" charset="0"/>
              </a:rPr>
              <a:t>th</a:t>
            </a:r>
            <a:r>
              <a:rPr lang="en-US" sz="3200" b="1" dirty="0" smtClean="0">
                <a:solidFill>
                  <a:srgbClr val="000099"/>
                </a:solidFill>
                <a:latin typeface="Trebuchet MS" charset="0"/>
                <a:ea typeface="Trebuchet MS" charset="0"/>
                <a:cs typeface="Trebuchet MS" charset="0"/>
              </a:rPr>
              <a:t> Judicial Circuit</a:t>
            </a:r>
            <a:endParaRPr lang="en-US" sz="3200" b="1" dirty="0">
              <a:latin typeface="Trebuchet MS" charset="0"/>
              <a:ea typeface="Trebuchet MS" charset="0"/>
              <a:cs typeface="Trebuchet MS" charset="0"/>
            </a:endParaRPr>
          </a:p>
        </p:txBody>
      </p:sp>
      <p:sp>
        <p:nvSpPr>
          <p:cNvPr id="5" name="Line 8"/>
          <p:cNvSpPr>
            <a:spLocks noChangeShapeType="1"/>
          </p:cNvSpPr>
          <p:nvPr/>
        </p:nvSpPr>
        <p:spPr bwMode="auto">
          <a:xfrm>
            <a:off x="294946" y="786917"/>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6" name="TextBox 5"/>
          <p:cNvSpPr txBox="1"/>
          <p:nvPr/>
        </p:nvSpPr>
        <p:spPr>
          <a:xfrm>
            <a:off x="5184522" y="1006083"/>
            <a:ext cx="3734373" cy="5570755"/>
          </a:xfrm>
          <a:prstGeom prst="rect">
            <a:avLst/>
          </a:prstGeom>
          <a:noFill/>
        </p:spPr>
        <p:txBody>
          <a:bodyPr wrap="square" rtlCol="0">
            <a:spAutoFit/>
          </a:bodyPr>
          <a:lstStyle/>
          <a:p>
            <a:pPr>
              <a:spcAft>
                <a:spcPts val="600"/>
              </a:spcAft>
            </a:pPr>
            <a:r>
              <a:rPr lang="en-US" sz="2400" dirty="0" smtClean="0">
                <a:solidFill>
                  <a:srgbClr val="1F1A76"/>
                </a:solidFill>
                <a:effectLst>
                  <a:outerShdw blurRad="38100" dist="38100" dir="2700000" algn="tl">
                    <a:srgbClr val="000000">
                      <a:alpha val="43137"/>
                    </a:srgbClr>
                  </a:outerShdw>
                </a:effectLst>
                <a:latin typeface="Trebuchet MS"/>
                <a:cs typeface="Trebuchet MS"/>
              </a:rPr>
              <a:t>“I have always found the Committee’s public outreach to be particularly noteworthy.”</a:t>
            </a:r>
          </a:p>
          <a:p>
            <a:pPr>
              <a:spcAft>
                <a:spcPts val="600"/>
              </a:spcAft>
            </a:pPr>
            <a:endParaRPr lang="en-US" sz="2400" dirty="0" smtClean="0">
              <a:solidFill>
                <a:srgbClr val="1F1A76"/>
              </a:solidFill>
              <a:effectLst>
                <a:outerShdw blurRad="38100" dist="38100" dir="2700000" algn="tl">
                  <a:srgbClr val="000000">
                    <a:alpha val="43137"/>
                  </a:srgbClr>
                </a:outerShdw>
              </a:effectLst>
              <a:latin typeface="Trebuchet MS"/>
              <a:cs typeface="Trebuchet MS"/>
            </a:endParaRPr>
          </a:p>
          <a:p>
            <a:pPr>
              <a:spcAft>
                <a:spcPts val="600"/>
              </a:spcAft>
            </a:pPr>
            <a:r>
              <a:rPr lang="en-US" sz="2400" dirty="0" smtClean="0">
                <a:solidFill>
                  <a:srgbClr val="1F1A76"/>
                </a:solidFill>
                <a:effectLst>
                  <a:outerShdw blurRad="38100" dist="38100" dir="2700000" algn="tl">
                    <a:srgbClr val="000000">
                      <a:alpha val="43137"/>
                    </a:srgbClr>
                  </a:outerShdw>
                </a:effectLst>
                <a:latin typeface="Trebuchet MS"/>
                <a:cs typeface="Trebuchet MS"/>
              </a:rPr>
              <a:t>“I am in awe of all you have accomplished…”</a:t>
            </a:r>
          </a:p>
          <a:p>
            <a:pPr>
              <a:spcAft>
                <a:spcPts val="600"/>
              </a:spcAft>
            </a:pPr>
            <a:endParaRPr lang="en-US" sz="2400" dirty="0" smtClean="0">
              <a:solidFill>
                <a:srgbClr val="1F1A76"/>
              </a:solidFill>
              <a:effectLst>
                <a:outerShdw blurRad="38100" dist="38100" dir="2700000" algn="tl">
                  <a:srgbClr val="000000">
                    <a:alpha val="43137"/>
                  </a:srgbClr>
                </a:outerShdw>
              </a:effectLst>
              <a:latin typeface="Trebuchet MS"/>
              <a:cs typeface="Trebuchet MS"/>
            </a:endParaRPr>
          </a:p>
          <a:p>
            <a:pPr>
              <a:spcAft>
                <a:spcPts val="600"/>
              </a:spcAft>
            </a:pPr>
            <a:r>
              <a:rPr lang="en-US" sz="2400" dirty="0" smtClean="0">
                <a:solidFill>
                  <a:srgbClr val="1F1A76"/>
                </a:solidFill>
                <a:effectLst>
                  <a:outerShdw blurRad="38100" dist="38100" dir="2700000" algn="tl">
                    <a:srgbClr val="000000">
                      <a:alpha val="43137"/>
                    </a:srgbClr>
                  </a:outerShdw>
                </a:effectLst>
                <a:latin typeface="Trebuchet MS"/>
                <a:cs typeface="Trebuchet MS"/>
              </a:rPr>
              <a:t>“…on the amazing testament to the human capacity for complex problem solving that is epitomized by your Committee.”</a:t>
            </a:r>
            <a:endParaRPr lang="en-US" sz="2400" dirty="0">
              <a:solidFill>
                <a:srgbClr val="1F1A76"/>
              </a:solidFill>
              <a:effectLst>
                <a:outerShdw blurRad="38100" dist="38100" dir="2700000" algn="tl">
                  <a:srgbClr val="000000">
                    <a:alpha val="43137"/>
                  </a:srgbClr>
                </a:outerShdw>
              </a:effectLst>
              <a:latin typeface="Trebuchet MS"/>
              <a:cs typeface="Trebuchet MS"/>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Content Placeholder 2"/>
          <p:cNvSpPr>
            <a:spLocks noGrp="1"/>
          </p:cNvSpPr>
          <p:nvPr>
            <p:ph sz="half" idx="1"/>
          </p:nvPr>
        </p:nvSpPr>
        <p:spPr>
          <a:xfrm>
            <a:off x="116976" y="1963606"/>
            <a:ext cx="8881848" cy="3718319"/>
          </a:xfrm>
        </p:spPr>
        <p:txBody>
          <a:bodyPr numCol="2">
            <a:noAutofit/>
          </a:bodyPr>
          <a:lstStyle/>
          <a:p>
            <a:pPr>
              <a:spcAft>
                <a:spcPts val="1200"/>
              </a:spcAft>
            </a:pPr>
            <a:r>
              <a:rPr lang="en-US" b="1" dirty="0" smtClean="0">
                <a:solidFill>
                  <a:srgbClr val="1F1A76"/>
                </a:solidFill>
                <a:latin typeface="Trebuchet MS"/>
                <a:cs typeface="Trebuchet MS"/>
              </a:rPr>
              <a:t>John </a:t>
            </a:r>
            <a:r>
              <a:rPr lang="en-US" b="1" dirty="0" err="1" smtClean="0">
                <a:solidFill>
                  <a:srgbClr val="1F1A76"/>
                </a:solidFill>
                <a:latin typeface="Trebuchet MS"/>
                <a:cs typeface="Trebuchet MS"/>
              </a:rPr>
              <a:t>DePuy</a:t>
            </a:r>
            <a:r>
              <a:rPr lang="en-US" b="1" dirty="0" smtClean="0">
                <a:solidFill>
                  <a:srgbClr val="1F1A76"/>
                </a:solidFill>
                <a:latin typeface="Trebuchet MS"/>
                <a:cs typeface="Trebuchet MS"/>
              </a:rPr>
              <a:t> –Chair</a:t>
            </a:r>
          </a:p>
          <a:p>
            <a:pPr>
              <a:spcAft>
                <a:spcPts val="1200"/>
              </a:spcAft>
            </a:pPr>
            <a:r>
              <a:rPr lang="en-US" b="1" dirty="0" smtClean="0">
                <a:solidFill>
                  <a:srgbClr val="1F1A76"/>
                </a:solidFill>
                <a:latin typeface="Trebuchet MS"/>
                <a:cs typeface="Trebuchet MS"/>
              </a:rPr>
              <a:t>Felicia Bloom </a:t>
            </a:r>
          </a:p>
          <a:p>
            <a:pPr>
              <a:spcAft>
                <a:spcPts val="1200"/>
              </a:spcAft>
            </a:pPr>
            <a:r>
              <a:rPr lang="en-US" b="1" dirty="0" smtClean="0">
                <a:solidFill>
                  <a:srgbClr val="1F1A76"/>
                </a:solidFill>
                <a:latin typeface="Trebuchet MS"/>
                <a:cs typeface="Trebuchet MS"/>
              </a:rPr>
              <a:t>Ken </a:t>
            </a:r>
            <a:r>
              <a:rPr lang="en-US" b="1" dirty="0" err="1" smtClean="0">
                <a:solidFill>
                  <a:srgbClr val="1F1A76"/>
                </a:solidFill>
                <a:latin typeface="Trebuchet MS"/>
                <a:cs typeface="Trebuchet MS"/>
              </a:rPr>
              <a:t>Fosmore</a:t>
            </a:r>
            <a:endParaRPr lang="en-US" b="1" dirty="0" smtClean="0">
              <a:solidFill>
                <a:srgbClr val="1F1A76"/>
              </a:solidFill>
              <a:latin typeface="Trebuchet MS"/>
              <a:cs typeface="Trebuchet MS"/>
            </a:endParaRPr>
          </a:p>
          <a:p>
            <a:pPr>
              <a:spcAft>
                <a:spcPts val="1200"/>
              </a:spcAft>
            </a:pPr>
            <a:r>
              <a:rPr lang="en-US" b="1" dirty="0" smtClean="0">
                <a:solidFill>
                  <a:srgbClr val="1F1A76"/>
                </a:solidFill>
                <a:latin typeface="Trebuchet MS"/>
                <a:cs typeface="Trebuchet MS"/>
              </a:rPr>
              <a:t>Eric </a:t>
            </a:r>
            <a:r>
              <a:rPr lang="en-US" b="1" dirty="0" err="1" smtClean="0">
                <a:solidFill>
                  <a:srgbClr val="1F1A76"/>
                </a:solidFill>
                <a:latin typeface="Trebuchet MS"/>
                <a:cs typeface="Trebuchet MS"/>
              </a:rPr>
              <a:t>Laitala</a:t>
            </a:r>
            <a:endParaRPr lang="en-US" b="1" dirty="0" smtClean="0">
              <a:solidFill>
                <a:srgbClr val="1F1A76"/>
              </a:solidFill>
              <a:latin typeface="Trebuchet MS"/>
              <a:cs typeface="Trebuchet MS"/>
            </a:endParaRPr>
          </a:p>
          <a:p>
            <a:pPr>
              <a:spcAft>
                <a:spcPts val="1200"/>
              </a:spcAft>
            </a:pPr>
            <a:r>
              <a:rPr lang="en-US" b="1" dirty="0" smtClean="0">
                <a:solidFill>
                  <a:srgbClr val="1F1A76"/>
                </a:solidFill>
                <a:latin typeface="Trebuchet MS"/>
                <a:cs typeface="Trebuchet MS"/>
              </a:rPr>
              <a:t>Carl McBride</a:t>
            </a:r>
          </a:p>
          <a:p>
            <a:pPr>
              <a:spcAft>
                <a:spcPts val="1200"/>
              </a:spcAft>
            </a:pPr>
            <a:r>
              <a:rPr lang="en-US" b="1" dirty="0" smtClean="0">
                <a:solidFill>
                  <a:srgbClr val="1F1A76"/>
                </a:solidFill>
                <a:latin typeface="Trebuchet MS"/>
                <a:cs typeface="Trebuchet MS"/>
              </a:rPr>
              <a:t>Bill </a:t>
            </a:r>
            <a:r>
              <a:rPr lang="en-US" b="1" dirty="0" err="1" smtClean="0">
                <a:solidFill>
                  <a:srgbClr val="1F1A76"/>
                </a:solidFill>
                <a:latin typeface="Trebuchet MS"/>
                <a:cs typeface="Trebuchet MS"/>
              </a:rPr>
              <a:t>Meserve</a:t>
            </a:r>
            <a:endParaRPr lang="en-US" b="1" dirty="0" smtClean="0">
              <a:solidFill>
                <a:srgbClr val="1F1A76"/>
              </a:solidFill>
              <a:latin typeface="Trebuchet MS"/>
              <a:cs typeface="Trebuchet MS"/>
            </a:endParaRPr>
          </a:p>
          <a:p>
            <a:pPr>
              <a:spcAft>
                <a:spcPts val="1200"/>
              </a:spcAft>
            </a:pPr>
            <a:r>
              <a:rPr lang="en-US" b="1" dirty="0" smtClean="0">
                <a:solidFill>
                  <a:srgbClr val="1F1A76"/>
                </a:solidFill>
                <a:latin typeface="Trebuchet MS"/>
                <a:cs typeface="Trebuchet MS"/>
              </a:rPr>
              <a:t>John </a:t>
            </a:r>
            <a:r>
              <a:rPr lang="en-US" b="1" dirty="0" err="1" smtClean="0">
                <a:solidFill>
                  <a:srgbClr val="1F1A76"/>
                </a:solidFill>
                <a:latin typeface="Trebuchet MS"/>
                <a:cs typeface="Trebuchet MS"/>
              </a:rPr>
              <a:t>Peppler</a:t>
            </a:r>
            <a:endParaRPr lang="en-US" sz="1400" b="1" dirty="0" smtClean="0">
              <a:solidFill>
                <a:srgbClr val="1F1A76"/>
              </a:solidFill>
              <a:effectLst>
                <a:outerShdw blurRad="38100" dist="38100" dir="2700000" algn="tl">
                  <a:srgbClr val="000000">
                    <a:alpha val="43137"/>
                  </a:srgbClr>
                </a:outerShdw>
              </a:effectLst>
              <a:latin typeface="Trebuchet MS"/>
              <a:ea typeface="Arial" pitchFamily="-65" charset="0"/>
              <a:cs typeface="Trebuchet MS"/>
            </a:endParaRPr>
          </a:p>
          <a:p>
            <a:pPr>
              <a:spcAft>
                <a:spcPts val="1200"/>
              </a:spcAft>
            </a:pPr>
            <a:r>
              <a:rPr lang="en-US" b="1" dirty="0" smtClean="0">
                <a:solidFill>
                  <a:srgbClr val="1F1A76"/>
                </a:solidFill>
                <a:latin typeface="Trebuchet MS"/>
                <a:cs typeface="Trebuchet MS"/>
              </a:rPr>
              <a:t>Ed </a:t>
            </a:r>
            <a:r>
              <a:rPr lang="en-US" b="1" dirty="0">
                <a:solidFill>
                  <a:srgbClr val="1F1A76"/>
                </a:solidFill>
                <a:latin typeface="Trebuchet MS"/>
                <a:cs typeface="Trebuchet MS"/>
              </a:rPr>
              <a:t>Ricker</a:t>
            </a:r>
          </a:p>
          <a:p>
            <a:pPr>
              <a:spcAft>
                <a:spcPts val="1200"/>
              </a:spcAft>
            </a:pPr>
            <a:r>
              <a:rPr lang="en-US" b="1" dirty="0">
                <a:solidFill>
                  <a:srgbClr val="1F1A76"/>
                </a:solidFill>
                <a:latin typeface="Trebuchet MS"/>
                <a:cs typeface="Trebuchet MS"/>
              </a:rPr>
              <a:t>Brent </a:t>
            </a:r>
            <a:r>
              <a:rPr lang="en-US" b="1" dirty="0" smtClean="0">
                <a:solidFill>
                  <a:srgbClr val="1F1A76"/>
                </a:solidFill>
                <a:latin typeface="Trebuchet MS"/>
                <a:cs typeface="Trebuchet MS"/>
              </a:rPr>
              <a:t>Smith</a:t>
            </a:r>
          </a:p>
        </p:txBody>
      </p:sp>
      <p:sp>
        <p:nvSpPr>
          <p:cNvPr id="4" name="Text Box 3"/>
          <p:cNvSpPr txBox="1">
            <a:spLocks noChangeArrowheads="1"/>
          </p:cNvSpPr>
          <p:nvPr/>
        </p:nvSpPr>
        <p:spPr bwMode="auto">
          <a:xfrm>
            <a:off x="344488" y="0"/>
            <a:ext cx="6896100" cy="120032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defRPr/>
            </a:pPr>
            <a:r>
              <a:rPr lang="en-US" sz="3600" b="1" dirty="0" smtClean="0">
                <a:solidFill>
                  <a:srgbClr val="000099"/>
                </a:solidFill>
                <a:latin typeface="Trebuchet MS" charset="0"/>
                <a:ea typeface="Trebuchet MS" charset="0"/>
                <a:cs typeface="Trebuchet MS" charset="0"/>
              </a:rPr>
              <a:t>Fisheries, Wildlife, Recreation and Water Safety</a:t>
            </a:r>
            <a:endParaRPr lang="en-US" sz="3600" b="1" dirty="0">
              <a:latin typeface="Trebuchet MS" charset="0"/>
              <a:ea typeface="Trebuchet MS" charset="0"/>
              <a:cs typeface="Trebuchet MS" charset="0"/>
            </a:endParaRPr>
          </a:p>
        </p:txBody>
      </p:sp>
      <p:sp>
        <p:nvSpPr>
          <p:cNvPr id="5" name="Line 8"/>
          <p:cNvSpPr>
            <a:spLocks noChangeShapeType="1"/>
          </p:cNvSpPr>
          <p:nvPr/>
        </p:nvSpPr>
        <p:spPr bwMode="auto">
          <a:xfrm>
            <a:off x="228600" y="1409700"/>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86743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98106" y="464461"/>
            <a:ext cx="7197377" cy="55399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nSpc>
                <a:spcPct val="70000"/>
              </a:lnSpc>
              <a:spcAft>
                <a:spcPts val="1200"/>
              </a:spcAft>
            </a:pPr>
            <a:r>
              <a:rPr lang="en-US" sz="4000" b="1" dirty="0" smtClean="0">
                <a:solidFill>
                  <a:srgbClr val="000090"/>
                </a:solidFill>
                <a:effectLst>
                  <a:outerShdw blurRad="38100" dist="38100" dir="2700000" algn="tl">
                    <a:srgbClr val="000000">
                      <a:alpha val="43137"/>
                    </a:srgbClr>
                  </a:outerShdw>
                </a:effectLst>
                <a:latin typeface="Trebuchet MS"/>
                <a:cs typeface="Trebuchet MS"/>
              </a:rPr>
              <a:t>Improve Fishing Generally</a:t>
            </a:r>
            <a:endParaRPr lang="en-US" sz="4000" b="1" dirty="0">
              <a:solidFill>
                <a:srgbClr val="000090"/>
              </a:solidFill>
              <a:effectLst>
                <a:outerShdw blurRad="38100" dist="38100" dir="2700000" algn="tl">
                  <a:srgbClr val="000000">
                    <a:alpha val="43137"/>
                  </a:srgbClr>
                </a:outerShdw>
              </a:effectLst>
              <a:latin typeface="Trebuchet MS"/>
              <a:cs typeface="Trebuchet MS"/>
            </a:endParaRPr>
          </a:p>
        </p:txBody>
      </p:sp>
      <p:sp>
        <p:nvSpPr>
          <p:cNvPr id="4" name="Line 8"/>
          <p:cNvSpPr>
            <a:spLocks noChangeShapeType="1"/>
          </p:cNvSpPr>
          <p:nvPr/>
        </p:nvSpPr>
        <p:spPr bwMode="auto">
          <a:xfrm>
            <a:off x="334963" y="1362075"/>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5" name="TextBox 4"/>
          <p:cNvSpPr txBox="1"/>
          <p:nvPr/>
        </p:nvSpPr>
        <p:spPr>
          <a:xfrm>
            <a:off x="266427" y="1616260"/>
            <a:ext cx="8738809" cy="3195746"/>
          </a:xfrm>
          <a:prstGeom prst="rect">
            <a:avLst/>
          </a:prstGeom>
          <a:noFill/>
        </p:spPr>
        <p:txBody>
          <a:bodyPr wrap="square" rtlCol="0">
            <a:spAutoFit/>
          </a:bodyPr>
          <a:lstStyle/>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Working with DNR to review timing and location of fish plants</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Exploring opening Mill Pond to Glen Lake</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Reviewing strategies to control cormorants working with GTB (complicated by recent court order)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24143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98106" y="167117"/>
            <a:ext cx="7197377" cy="60016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nSpc>
                <a:spcPct val="70000"/>
              </a:lnSpc>
              <a:spcAft>
                <a:spcPts val="1200"/>
              </a:spcAft>
            </a:pPr>
            <a:r>
              <a:rPr lang="en-US" sz="4400" b="1" dirty="0" smtClean="0">
                <a:solidFill>
                  <a:srgbClr val="000090"/>
                </a:solidFill>
                <a:effectLst>
                  <a:outerShdw blurRad="38100" dist="38100" dir="2700000" algn="tl">
                    <a:srgbClr val="000000">
                      <a:alpha val="43137"/>
                    </a:srgbClr>
                  </a:outerShdw>
                </a:effectLst>
                <a:latin typeface="Trebuchet MS"/>
                <a:cs typeface="Trebuchet MS"/>
              </a:rPr>
              <a:t>Focus on Perch</a:t>
            </a:r>
            <a:endParaRPr lang="en-US" sz="5400" b="1" dirty="0">
              <a:solidFill>
                <a:srgbClr val="000090"/>
              </a:solidFill>
              <a:effectLst>
                <a:outerShdw blurRad="38100" dist="38100" dir="2700000" algn="tl">
                  <a:srgbClr val="000000">
                    <a:alpha val="43137"/>
                  </a:srgbClr>
                </a:outerShdw>
              </a:effectLst>
              <a:latin typeface="Trebuchet MS"/>
              <a:cs typeface="Trebuchet MS"/>
            </a:endParaRPr>
          </a:p>
        </p:txBody>
      </p:sp>
      <p:sp>
        <p:nvSpPr>
          <p:cNvPr id="4" name="Line 8"/>
          <p:cNvSpPr>
            <a:spLocks noChangeShapeType="1"/>
          </p:cNvSpPr>
          <p:nvPr/>
        </p:nvSpPr>
        <p:spPr bwMode="auto">
          <a:xfrm>
            <a:off x="334963" y="852359"/>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5" name="TextBox 4"/>
          <p:cNvSpPr txBox="1"/>
          <p:nvPr/>
        </p:nvSpPr>
        <p:spPr>
          <a:xfrm>
            <a:off x="108622" y="1019404"/>
            <a:ext cx="8606118" cy="4205254"/>
          </a:xfrm>
          <a:prstGeom prst="rect">
            <a:avLst/>
          </a:prstGeom>
          <a:noFill/>
        </p:spPr>
        <p:txBody>
          <a:bodyPr wrap="square" rtlCol="0">
            <a:spAutoFit/>
          </a:bodyPr>
          <a:lstStyle/>
          <a:p>
            <a:pPr marL="230188" indent="-230188">
              <a:lnSpc>
                <a:spcPct val="90000"/>
              </a:lnSpc>
              <a:spcAft>
                <a:spcPts val="24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Working with DNR to determine if perch in Crystal River below dam can be moved into Glen Lake</a:t>
            </a:r>
          </a:p>
          <a:p>
            <a:pPr marL="230188" indent="-230188">
              <a:lnSpc>
                <a:spcPct val="90000"/>
              </a:lnSpc>
              <a:spcAft>
                <a:spcPts val="24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Attempting to better understand why perch population decreasing (e.g. lack of food, cormorants, weed structure, pollutants, overfishing, etc.) </a:t>
            </a:r>
          </a:p>
          <a:p>
            <a:pPr marL="230188" indent="-230188">
              <a:lnSpc>
                <a:spcPct val="90000"/>
              </a:lnSpc>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Exploring with DNR </a:t>
            </a:r>
          </a:p>
          <a:p>
            <a:pPr marL="230188" indent="-230188">
              <a:lnSpc>
                <a:spcPct val="90000"/>
              </a:lnSpc>
              <a:spcAft>
                <a:spcPts val="2400"/>
              </a:spcAft>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	“slot” size limit</a:t>
            </a:r>
          </a:p>
        </p:txBody>
      </p:sp>
      <p:pic>
        <p:nvPicPr>
          <p:cNvPr id="6" name="Picture 5" descr="Screen Shot 2016-08-02 at 10.16.20 AM.png"/>
          <p:cNvPicPr>
            <a:picLocks noChangeAspect="1"/>
          </p:cNvPicPr>
          <p:nvPr/>
        </p:nvPicPr>
        <p:blipFill>
          <a:blip r:embed="rId3"/>
          <a:srcRect l="824" t="22739" r="3573" b="19606"/>
          <a:stretch>
            <a:fillRect/>
          </a:stretch>
        </p:blipFill>
        <p:spPr>
          <a:xfrm>
            <a:off x="3918711" y="4141699"/>
            <a:ext cx="5028040" cy="226000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24143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334963" y="167936"/>
            <a:ext cx="7197377" cy="60016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nSpc>
                <a:spcPct val="70000"/>
              </a:lnSpc>
              <a:spcAft>
                <a:spcPts val="1200"/>
              </a:spcAft>
            </a:pPr>
            <a:r>
              <a:rPr lang="en-US" sz="4400" b="1" dirty="0" smtClean="0">
                <a:solidFill>
                  <a:srgbClr val="000090"/>
                </a:solidFill>
                <a:effectLst>
                  <a:outerShdw blurRad="38100" dist="38100" dir="2700000" algn="tl">
                    <a:srgbClr val="000000">
                      <a:alpha val="43137"/>
                    </a:srgbClr>
                  </a:outerShdw>
                </a:effectLst>
                <a:latin typeface="Trebuchet MS"/>
                <a:cs typeface="Trebuchet MS"/>
              </a:rPr>
              <a:t>On-going Efforts</a:t>
            </a:r>
            <a:endParaRPr lang="en-US" sz="5400" b="1" dirty="0">
              <a:solidFill>
                <a:srgbClr val="000090"/>
              </a:solidFill>
              <a:effectLst>
                <a:outerShdw blurRad="38100" dist="38100" dir="2700000" algn="tl">
                  <a:srgbClr val="000000">
                    <a:alpha val="43137"/>
                  </a:srgbClr>
                </a:outerShdw>
              </a:effectLst>
              <a:latin typeface="Trebuchet MS"/>
              <a:cs typeface="Trebuchet MS"/>
            </a:endParaRPr>
          </a:p>
        </p:txBody>
      </p:sp>
      <p:sp>
        <p:nvSpPr>
          <p:cNvPr id="4" name="Line 8"/>
          <p:cNvSpPr>
            <a:spLocks noChangeShapeType="1"/>
          </p:cNvSpPr>
          <p:nvPr/>
        </p:nvSpPr>
        <p:spPr bwMode="auto">
          <a:xfrm>
            <a:off x="334963" y="81628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5" name="TextBox 4"/>
          <p:cNvSpPr txBox="1"/>
          <p:nvPr/>
        </p:nvSpPr>
        <p:spPr>
          <a:xfrm>
            <a:off x="41980" y="1039132"/>
            <a:ext cx="6790438" cy="5519460"/>
          </a:xfrm>
          <a:prstGeom prst="rect">
            <a:avLst/>
          </a:prstGeom>
          <a:noFill/>
        </p:spPr>
        <p:txBody>
          <a:bodyPr wrap="square" rtlCol="0">
            <a:spAutoFit/>
          </a:bodyPr>
          <a:lstStyle/>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Continue working with </a:t>
            </a:r>
            <a:r>
              <a:rPr lang="en-US" sz="2800" b="1" dirty="0" err="1" smtClean="0">
                <a:solidFill>
                  <a:srgbClr val="000090"/>
                </a:solidFill>
                <a:effectLst>
                  <a:outerShdw blurRad="38100" dist="38100" dir="2700000" algn="tl">
                    <a:srgbClr val="000000">
                      <a:alpha val="43137"/>
                    </a:srgbClr>
                  </a:outerShdw>
                </a:effectLst>
                <a:latin typeface="Trebuchet MS"/>
                <a:cs typeface="Trebuchet MS"/>
              </a:rPr>
              <a:t>riparians</a:t>
            </a:r>
            <a:r>
              <a:rPr lang="en-US" sz="2800" b="1" dirty="0" smtClean="0">
                <a:solidFill>
                  <a:srgbClr val="000090"/>
                </a:solidFill>
                <a:effectLst>
                  <a:outerShdw blurRad="38100" dist="38100" dir="2700000" algn="tl">
                    <a:srgbClr val="000000">
                      <a:alpha val="43137"/>
                    </a:srgbClr>
                  </a:outerShdw>
                </a:effectLst>
                <a:latin typeface="Trebuchet MS"/>
                <a:cs typeface="Trebuchet MS"/>
              </a:rPr>
              <a:t>, boat rental businesses and sheriff to address large gathering on the lake</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Work with landlords to provide materials for renters designed to improve boating etiquette on the lake</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Provide “Be A Friend of Glen Lake” brochure at boat wash (boating regulations, public restrooms, important phone numbers, </a:t>
            </a:r>
            <a:r>
              <a:rPr lang="en-US" sz="2800" b="1" dirty="0" err="1" smtClean="0">
                <a:solidFill>
                  <a:srgbClr val="000090"/>
                </a:solidFill>
                <a:effectLst>
                  <a:outerShdw blurRad="38100" dist="38100" dir="2700000" algn="tl">
                    <a:srgbClr val="000000">
                      <a:alpha val="43137"/>
                    </a:srgbClr>
                  </a:outerShdw>
                </a:effectLst>
                <a:latin typeface="Trebuchet MS"/>
                <a:cs typeface="Trebuchet MS"/>
              </a:rPr>
              <a:t>etc</a:t>
            </a:r>
            <a:r>
              <a:rPr lang="en-US" sz="2800" b="1" dirty="0" smtClean="0">
                <a:solidFill>
                  <a:srgbClr val="000090"/>
                </a:solidFill>
                <a:effectLst>
                  <a:outerShdw blurRad="38100" dist="38100" dir="2700000" algn="tl">
                    <a:srgbClr val="000000">
                      <a:alpha val="43137"/>
                    </a:srgbClr>
                  </a:outerShdw>
                </a:effectLst>
                <a:latin typeface="Trebuchet MS"/>
                <a:cs typeface="Trebuchet MS"/>
              </a:rPr>
              <a:t>)</a:t>
            </a:r>
          </a:p>
          <a:p>
            <a:pPr marL="230188" indent="-230188">
              <a:lnSpc>
                <a:spcPct val="90000"/>
              </a:lnSpc>
              <a:spcAft>
                <a:spcPts val="3000"/>
              </a:spcAft>
              <a:buFont typeface="Arial"/>
              <a:buChar char="•"/>
            </a:pPr>
            <a:r>
              <a:rPr lang="en-US" sz="2800" b="1" dirty="0" smtClean="0">
                <a:solidFill>
                  <a:srgbClr val="000090"/>
                </a:solidFill>
                <a:effectLst>
                  <a:outerShdw blurRad="38100" dist="38100" dir="2700000" algn="tl">
                    <a:srgbClr val="000000">
                      <a:alpha val="43137"/>
                    </a:srgbClr>
                  </a:outerShdw>
                </a:effectLst>
                <a:latin typeface="Trebuchet MS"/>
                <a:cs typeface="Trebuchet MS"/>
              </a:rPr>
              <a:t>Address speed limits around the lake</a:t>
            </a:r>
          </a:p>
        </p:txBody>
      </p:sp>
      <p:pic>
        <p:nvPicPr>
          <p:cNvPr id="7" name="Picture 6" descr="IMG_1200.JPG"/>
          <p:cNvPicPr>
            <a:picLocks noChangeAspect="1"/>
          </p:cNvPicPr>
          <p:nvPr/>
        </p:nvPicPr>
        <p:blipFill>
          <a:blip r:embed="rId3"/>
          <a:stretch>
            <a:fillRect/>
          </a:stretch>
        </p:blipFill>
        <p:spPr>
          <a:xfrm>
            <a:off x="6892857" y="1705746"/>
            <a:ext cx="2168365" cy="505887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24143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243877" y="247210"/>
            <a:ext cx="6667500" cy="646331"/>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defRPr/>
            </a:pPr>
            <a:r>
              <a:rPr lang="en-US" sz="3600" b="1" dirty="0" smtClean="0">
                <a:solidFill>
                  <a:srgbClr val="000090"/>
                </a:solidFill>
                <a:latin typeface="Trebuchet MS"/>
                <a:ea typeface="Arial" charset="0"/>
                <a:cs typeface="Trebuchet MS"/>
              </a:rPr>
              <a:t>2015 Annual Meeting Minutes</a:t>
            </a:r>
            <a:endParaRPr lang="en-US" sz="4000" b="1" dirty="0">
              <a:solidFill>
                <a:srgbClr val="000090"/>
              </a:solidFill>
              <a:latin typeface="Trebuchet MS"/>
              <a:ea typeface="Arial" charset="0"/>
              <a:cs typeface="Trebuchet MS"/>
            </a:endParaRPr>
          </a:p>
        </p:txBody>
      </p:sp>
      <p:sp>
        <p:nvSpPr>
          <p:cNvPr id="19459" name="Text Box 5"/>
          <p:cNvSpPr txBox="1">
            <a:spLocks noChangeArrowheads="1"/>
          </p:cNvSpPr>
          <p:nvPr/>
        </p:nvSpPr>
        <p:spPr bwMode="auto">
          <a:xfrm>
            <a:off x="266653" y="2400140"/>
            <a:ext cx="8321179" cy="1200329"/>
          </a:xfrm>
          <a:prstGeom prst="rect">
            <a:avLst/>
          </a:prstGeom>
          <a:noFill/>
          <a:ln w="9525">
            <a:noFill/>
            <a:miter lim="800000"/>
            <a:headEnd/>
            <a:tailEnd/>
          </a:ln>
        </p:spPr>
        <p:txBody>
          <a:bodyPr wrap="square">
            <a:prstTxWarp prst="textNoShape">
              <a:avLst/>
            </a:prstTxWarp>
            <a:spAutoFit/>
          </a:bodyPr>
          <a:lstStyle/>
          <a:p>
            <a:pPr algn="ct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Motion to accept the</a:t>
            </a:r>
          </a:p>
          <a:p>
            <a:pPr algn="ct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2015 </a:t>
            </a:r>
            <a:r>
              <a:rPr lang="en-US" sz="3600" b="1" dirty="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Annual Meeting </a:t>
            </a:r>
            <a:r>
              <a:rPr lang="en-US" sz="3600" b="1" dirty="0" smtClean="0">
                <a:solidFill>
                  <a:srgbClr val="000090"/>
                </a:solidFill>
                <a:effectLst>
                  <a:outerShdw blurRad="38100" dist="38100" dir="2700000" algn="tl">
                    <a:srgbClr val="000000">
                      <a:alpha val="43137"/>
                    </a:srgbClr>
                  </a:outerShdw>
                </a:effectLst>
                <a:latin typeface="Trebuchet MS" pitchFamily="-65" charset="0"/>
                <a:ea typeface="Trebuchet MS" pitchFamily="-65" charset="0"/>
                <a:cs typeface="Trebuchet MS" pitchFamily="-65" charset="0"/>
              </a:rPr>
              <a:t>Minutes</a:t>
            </a:r>
          </a:p>
        </p:txBody>
      </p:sp>
      <p:sp>
        <p:nvSpPr>
          <p:cNvPr id="5" name="Line 8"/>
          <p:cNvSpPr>
            <a:spLocks noChangeShapeType="1"/>
          </p:cNvSpPr>
          <p:nvPr/>
        </p:nvSpPr>
        <p:spPr bwMode="auto">
          <a:xfrm>
            <a:off x="211138" y="119221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GLA logo 2016 RGB.jpg"/>
          <p:cNvPicPr>
            <a:picLocks noChangeAspect="1"/>
          </p:cNvPicPr>
          <p:nvPr/>
        </p:nvPicPr>
        <p:blipFill>
          <a:blip r:embed="rId3"/>
          <a:stretch>
            <a:fillRect/>
          </a:stretch>
        </p:blipFill>
        <p:spPr>
          <a:xfrm>
            <a:off x="2755130" y="3638984"/>
            <a:ext cx="6164152" cy="3219016"/>
          </a:xfrm>
          <a:prstGeom prst="rect">
            <a:avLst/>
          </a:prstGeom>
        </p:spPr>
      </p:pic>
      <p:sp>
        <p:nvSpPr>
          <p:cNvPr id="72706" name="Content Placeholder 2"/>
          <p:cNvSpPr>
            <a:spLocks noGrp="1"/>
          </p:cNvSpPr>
          <p:nvPr>
            <p:ph idx="1"/>
          </p:nvPr>
        </p:nvSpPr>
        <p:spPr>
          <a:xfrm>
            <a:off x="193630" y="873718"/>
            <a:ext cx="5339173" cy="4939708"/>
          </a:xfrm>
        </p:spPr>
        <p:txBody>
          <a:bodyPr/>
          <a:lstStyle/>
          <a:p>
            <a:pPr marL="0" indent="0">
              <a:spcBef>
                <a:spcPct val="0"/>
              </a:spcBef>
              <a:spcAft>
                <a:spcPts val="200"/>
              </a:spcAft>
              <a:buFontTx/>
              <a:buNone/>
              <a:tabLst>
                <a:tab pos="2112963"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Bob Boles	- Chairman</a:t>
            </a:r>
          </a:p>
          <a:p>
            <a:pPr marL="0" indent="0">
              <a:spcBef>
                <a:spcPct val="0"/>
              </a:spcBef>
              <a:spcAft>
                <a:spcPts val="200"/>
              </a:spcAft>
              <a:buFontTx/>
              <a:buNone/>
              <a:tabLst>
                <a:tab pos="2112963"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Sue </a:t>
            </a:r>
            <a:r>
              <a:rPr lang="en-US" sz="2400" b="1" dirty="0" err="1" smtClean="0">
                <a:effectLst>
                  <a:outerShdw blurRad="38100" dist="38100" dir="2700000" algn="tl">
                    <a:srgbClr val="000000">
                      <a:alpha val="43137"/>
                    </a:srgbClr>
                  </a:outerShdw>
                </a:effectLst>
                <a:latin typeface="Trebuchet MS" pitchFamily="-65" charset="0"/>
                <a:ea typeface="Arial" pitchFamily="-65" charset="0"/>
              </a:rPr>
              <a:t>Meserve</a:t>
            </a:r>
            <a:r>
              <a:rPr lang="en-US" sz="2400" b="1" dirty="0" smtClean="0">
                <a:effectLst>
                  <a:outerShdw blurRad="38100" dist="38100" dir="2700000" algn="tl">
                    <a:srgbClr val="000000">
                      <a:alpha val="43137"/>
                    </a:srgbClr>
                  </a:outerShdw>
                </a:effectLst>
                <a:latin typeface="Trebuchet MS" pitchFamily="-65" charset="0"/>
                <a:ea typeface="Arial" pitchFamily="-65" charset="0"/>
              </a:rPr>
              <a:t>	- Newsletter</a:t>
            </a:r>
          </a:p>
          <a:p>
            <a:pPr marL="0" indent="0">
              <a:spcBef>
                <a:spcPct val="0"/>
              </a:spcBef>
              <a:spcAft>
                <a:spcPts val="200"/>
              </a:spcAft>
              <a:buFontTx/>
              <a:buNone/>
              <a:tabLst>
                <a:tab pos="2112963"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Cara </a:t>
            </a:r>
            <a:r>
              <a:rPr lang="en-US" sz="2400" b="1" dirty="0" err="1" smtClean="0">
                <a:effectLst>
                  <a:outerShdw blurRad="38100" dist="38100" dir="2700000" algn="tl">
                    <a:srgbClr val="000000">
                      <a:alpha val="43137"/>
                    </a:srgbClr>
                  </a:outerShdw>
                </a:effectLst>
                <a:latin typeface="Trebuchet MS" pitchFamily="-65" charset="0"/>
                <a:ea typeface="Arial" pitchFamily="-65" charset="0"/>
              </a:rPr>
              <a:t>Cassard</a:t>
            </a:r>
            <a:r>
              <a:rPr lang="en-US" sz="2400" b="1" dirty="0" smtClean="0">
                <a:effectLst>
                  <a:outerShdw blurRad="38100" dist="38100" dir="2700000" algn="tl">
                    <a:srgbClr val="000000">
                      <a:alpha val="43137"/>
                    </a:srgbClr>
                  </a:outerShdw>
                </a:effectLst>
                <a:latin typeface="Trebuchet MS" pitchFamily="-65" charset="0"/>
                <a:ea typeface="Arial" pitchFamily="-65" charset="0"/>
              </a:rPr>
              <a:t>	- Website</a:t>
            </a:r>
          </a:p>
          <a:p>
            <a:pPr marL="0" indent="0">
              <a:spcBef>
                <a:spcPct val="0"/>
              </a:spcBef>
              <a:spcAft>
                <a:spcPts val="200"/>
              </a:spcAft>
              <a:buFontTx/>
              <a:buNone/>
              <a:tabLst>
                <a:tab pos="2112963"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Joan </a:t>
            </a:r>
            <a:r>
              <a:rPr lang="en-US" sz="2400" b="1" dirty="0" err="1" smtClean="0">
                <a:effectLst>
                  <a:outerShdw blurRad="38100" dist="38100" dir="2700000" algn="tl">
                    <a:srgbClr val="000000">
                      <a:alpha val="43137"/>
                    </a:srgbClr>
                  </a:outerShdw>
                </a:effectLst>
                <a:latin typeface="Trebuchet MS" pitchFamily="-65" charset="0"/>
                <a:ea typeface="Arial" pitchFamily="-65" charset="0"/>
              </a:rPr>
              <a:t>Kramps</a:t>
            </a:r>
            <a:r>
              <a:rPr lang="en-US" sz="2400" b="1" dirty="0" smtClean="0">
                <a:effectLst>
                  <a:outerShdw blurRad="38100" dist="38100" dir="2700000" algn="tl">
                    <a:srgbClr val="000000">
                      <a:alpha val="43137"/>
                    </a:srgbClr>
                  </a:outerShdw>
                </a:effectLst>
                <a:latin typeface="Trebuchet MS" pitchFamily="-65" charset="0"/>
                <a:ea typeface="Arial" pitchFamily="-65" charset="0"/>
              </a:rPr>
              <a:t>	- </a:t>
            </a:r>
            <a:r>
              <a:rPr lang="en-US" sz="2400" b="1" dirty="0" err="1" smtClean="0">
                <a:effectLst>
                  <a:outerShdw blurRad="38100" dist="38100" dir="2700000" algn="tl">
                    <a:srgbClr val="000000">
                      <a:alpha val="43137"/>
                    </a:srgbClr>
                  </a:outerShdw>
                </a:effectLst>
                <a:latin typeface="Trebuchet MS" pitchFamily="-65" charset="0"/>
                <a:ea typeface="Arial" pitchFamily="-65" charset="0"/>
              </a:rPr>
              <a:t>Auxillary</a:t>
            </a:r>
            <a:endParaRPr lang="en-US" sz="2400" b="1" dirty="0" smtClean="0">
              <a:effectLst>
                <a:outerShdw blurRad="38100" dist="38100" dir="2700000" algn="tl">
                  <a:srgbClr val="000000">
                    <a:alpha val="43137"/>
                  </a:srgbClr>
                </a:outerShdw>
              </a:effectLst>
              <a:latin typeface="Trebuchet MS" pitchFamily="-65" charset="0"/>
              <a:ea typeface="Arial" pitchFamily="-65" charset="0"/>
            </a:endParaRPr>
          </a:p>
          <a:p>
            <a:pPr marL="0" indent="0">
              <a:spcBef>
                <a:spcPts val="1800"/>
              </a:spcBef>
              <a:spcAft>
                <a:spcPts val="200"/>
              </a:spcAft>
              <a:buNone/>
              <a:tabLst>
                <a:tab pos="2682875"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Denny Becker - Ann Davey</a:t>
            </a:r>
          </a:p>
          <a:p>
            <a:pPr marL="0" indent="0">
              <a:spcBef>
                <a:spcPct val="0"/>
              </a:spcBef>
              <a:spcAft>
                <a:spcPts val="200"/>
              </a:spcAft>
              <a:buNone/>
              <a:tabLst>
                <a:tab pos="2682875"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Dale </a:t>
            </a:r>
            <a:r>
              <a:rPr lang="en-US" sz="2400" b="1" dirty="0" err="1" smtClean="0">
                <a:effectLst>
                  <a:outerShdw blurRad="38100" dist="38100" dir="2700000" algn="tl">
                    <a:srgbClr val="000000">
                      <a:alpha val="43137"/>
                    </a:srgbClr>
                  </a:outerShdw>
                </a:effectLst>
                <a:latin typeface="Trebuchet MS" pitchFamily="-65" charset="0"/>
                <a:ea typeface="Arial" pitchFamily="-65" charset="0"/>
              </a:rPr>
              <a:t>DeJager</a:t>
            </a:r>
            <a:r>
              <a:rPr lang="en-US" sz="2400" b="1" dirty="0" smtClean="0">
                <a:effectLst>
                  <a:outerShdw blurRad="38100" dist="38100" dir="2700000" algn="tl">
                    <a:srgbClr val="000000">
                      <a:alpha val="43137"/>
                    </a:srgbClr>
                  </a:outerShdw>
                </a:effectLst>
                <a:latin typeface="Trebuchet MS" pitchFamily="-65" charset="0"/>
                <a:ea typeface="Arial" pitchFamily="-65" charset="0"/>
              </a:rPr>
              <a:t> – Andy DuPont</a:t>
            </a:r>
          </a:p>
          <a:p>
            <a:pPr marL="0" indent="0">
              <a:spcBef>
                <a:spcPct val="0"/>
              </a:spcBef>
              <a:spcAft>
                <a:spcPts val="200"/>
              </a:spcAft>
              <a:buNone/>
              <a:tabLst>
                <a:tab pos="2682875"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Rob </a:t>
            </a:r>
            <a:r>
              <a:rPr lang="en-US" sz="2400" b="1" dirty="0" err="1" smtClean="0">
                <a:effectLst>
                  <a:outerShdw blurRad="38100" dist="38100" dir="2700000" algn="tl">
                    <a:srgbClr val="000000">
                      <a:alpha val="43137"/>
                    </a:srgbClr>
                  </a:outerShdw>
                </a:effectLst>
                <a:latin typeface="Trebuchet MS" pitchFamily="-65" charset="0"/>
                <a:ea typeface="Arial" pitchFamily="-65" charset="0"/>
              </a:rPr>
              <a:t>Karner</a:t>
            </a:r>
            <a:r>
              <a:rPr lang="en-US" sz="2400" b="1" dirty="0" smtClean="0">
                <a:effectLst>
                  <a:outerShdw blurRad="38100" dist="38100" dir="2700000" algn="tl">
                    <a:srgbClr val="000000">
                      <a:alpha val="43137"/>
                    </a:srgbClr>
                  </a:outerShdw>
                </a:effectLst>
                <a:latin typeface="Trebuchet MS" pitchFamily="-65" charset="0"/>
                <a:ea typeface="Arial" pitchFamily="-65" charset="0"/>
              </a:rPr>
              <a:t> – Sue Lake</a:t>
            </a:r>
          </a:p>
          <a:p>
            <a:pPr marL="0" indent="0">
              <a:spcBef>
                <a:spcPct val="0"/>
              </a:spcBef>
              <a:spcAft>
                <a:spcPts val="200"/>
              </a:spcAft>
              <a:buNone/>
              <a:tabLst>
                <a:tab pos="2682875" algn="l"/>
              </a:tabLst>
            </a:pPr>
            <a:r>
              <a:rPr lang="en-US" sz="2400" b="1" dirty="0" smtClean="0">
                <a:effectLst>
                  <a:outerShdw blurRad="38100" dist="38100" dir="2700000" algn="tl">
                    <a:srgbClr val="000000">
                      <a:alpha val="43137"/>
                    </a:srgbClr>
                  </a:outerShdw>
                </a:effectLst>
                <a:latin typeface="Trebuchet MS" pitchFamily="-65" charset="0"/>
                <a:ea typeface="Arial" pitchFamily="-65" charset="0"/>
              </a:rPr>
              <a:t>Vick Peirce 	</a:t>
            </a:r>
          </a:p>
        </p:txBody>
      </p:sp>
      <p:sp>
        <p:nvSpPr>
          <p:cNvPr id="4" name="Text Box 3"/>
          <p:cNvSpPr txBox="1">
            <a:spLocks noChangeArrowheads="1"/>
          </p:cNvSpPr>
          <p:nvPr/>
        </p:nvSpPr>
        <p:spPr bwMode="auto">
          <a:xfrm>
            <a:off x="173038" y="0"/>
            <a:ext cx="6896100" cy="70788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defRPr/>
            </a:pPr>
            <a:r>
              <a:rPr lang="en-US" sz="4000" b="1" dirty="0">
                <a:solidFill>
                  <a:srgbClr val="000099"/>
                </a:solidFill>
                <a:latin typeface="Trebuchet MS" charset="0"/>
                <a:ea typeface="Trebuchet MS" charset="0"/>
                <a:cs typeface="Trebuchet MS" charset="0"/>
              </a:rPr>
              <a:t>Communications Committee</a:t>
            </a:r>
          </a:p>
        </p:txBody>
      </p:sp>
      <p:sp>
        <p:nvSpPr>
          <p:cNvPr id="5" name="Line 8"/>
          <p:cNvSpPr>
            <a:spLocks noChangeShapeType="1"/>
          </p:cNvSpPr>
          <p:nvPr/>
        </p:nvSpPr>
        <p:spPr bwMode="auto">
          <a:xfrm>
            <a:off x="238125" y="707886"/>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239783" y="841301"/>
            <a:ext cx="8799113" cy="3077766"/>
          </a:xfrm>
          <a:prstGeom prst="rect">
            <a:avLst/>
          </a:prstGeom>
          <a:noFill/>
          <a:ln w="9525">
            <a:noFill/>
            <a:miter lim="800000"/>
            <a:headEnd/>
            <a:tailEnd/>
          </a:ln>
        </p:spPr>
        <p:txBody>
          <a:bodyPr wrap="square">
            <a:prstTxWarp prst="textNoShape">
              <a:avLst/>
            </a:prstTxWarp>
            <a:spAutoFit/>
          </a:bodyPr>
          <a:lstStyle/>
          <a:p>
            <a:pPr marL="342900" indent="-342900">
              <a:spcAft>
                <a:spcPts val="600"/>
              </a:spcAft>
              <a:buFont typeface="Arial" pitchFamily="-65" charset="0"/>
              <a:buChar char="•"/>
              <a:tabLst>
                <a:tab pos="1427163" algn="l"/>
              </a:tabLst>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Developed and launched new GLA Website</a:t>
            </a:r>
          </a:p>
          <a:p>
            <a:pPr marL="342900" indent="-342900">
              <a:spcAft>
                <a:spcPts val="600"/>
              </a:spcAft>
              <a:buFont typeface="Arial" pitchFamily="-65" charset="0"/>
              <a:buChar char="•"/>
              <a:tabLst>
                <a:tab pos="1427163" algn="l"/>
              </a:tabLst>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Created new GLA Logo</a:t>
            </a:r>
          </a:p>
          <a:p>
            <a:pPr marL="342900" indent="-342900">
              <a:spcAft>
                <a:spcPts val="600"/>
              </a:spcAft>
              <a:buFont typeface="Arial" pitchFamily="-65" charset="0"/>
              <a:buChar char="•"/>
              <a:tabLst>
                <a:tab pos="1427163" algn="l"/>
              </a:tabLst>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Produced and distributed 3 Newsletters</a:t>
            </a:r>
          </a:p>
          <a:p>
            <a:pPr marL="342900" indent="-342900">
              <a:spcAft>
                <a:spcPts val="600"/>
              </a:spcAft>
              <a:buFont typeface="Arial" pitchFamily="-65" charset="0"/>
              <a:buChar char="•"/>
              <a:tabLst>
                <a:tab pos="1427163" algn="l"/>
              </a:tabLst>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Generated GLA promotional and advertising material</a:t>
            </a:r>
          </a:p>
          <a:p>
            <a:pPr marL="342900" indent="-342900">
              <a:spcAft>
                <a:spcPts val="600"/>
              </a:spcAft>
              <a:buFont typeface="Arial" pitchFamily="-65" charset="0"/>
              <a:buChar char="•"/>
              <a:tabLst>
                <a:tab pos="1427163" algn="l"/>
              </a:tabLst>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Coordinated media coverage</a:t>
            </a:r>
          </a:p>
          <a:p>
            <a:pPr marL="342900" indent="-342900">
              <a:spcAft>
                <a:spcPts val="600"/>
              </a:spcAft>
              <a:buFont typeface="Arial" pitchFamily="-65" charset="0"/>
              <a:buChar char="•"/>
              <a:tabLst>
                <a:tab pos="1427163" algn="l"/>
              </a:tabLst>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Participated in 4th of July parade</a:t>
            </a:r>
          </a:p>
          <a:p>
            <a:pPr marL="342900" indent="-342900">
              <a:spcAft>
                <a:spcPts val="600"/>
              </a:spcAft>
              <a:buFont typeface="Arial" pitchFamily="-65" charset="0"/>
              <a:buChar char="•"/>
            </a:pPr>
            <a:endParaRPr lang="en-US" sz="2000" b="1" dirty="0" smtClean="0">
              <a:solidFill>
                <a:srgbClr val="000090"/>
              </a:solidFill>
              <a:effectLst>
                <a:outerShdw blurRad="38100" dist="38100" dir="2700000" algn="tl">
                  <a:srgbClr val="000000">
                    <a:alpha val="43137"/>
                  </a:srgbClr>
                </a:outerShdw>
              </a:effectLst>
              <a:latin typeface="Trebuchet MS"/>
              <a:cs typeface="Trebuchet MS"/>
            </a:endParaRPr>
          </a:p>
        </p:txBody>
      </p:sp>
      <p:sp>
        <p:nvSpPr>
          <p:cNvPr id="3" name="Text Box 3"/>
          <p:cNvSpPr txBox="1">
            <a:spLocks noChangeArrowheads="1"/>
          </p:cNvSpPr>
          <p:nvPr/>
        </p:nvSpPr>
        <p:spPr bwMode="auto">
          <a:xfrm>
            <a:off x="215900" y="16669"/>
            <a:ext cx="6962775" cy="706437"/>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defRPr/>
            </a:pPr>
            <a:r>
              <a:rPr lang="en-US" sz="4000" b="1" dirty="0">
                <a:solidFill>
                  <a:srgbClr val="000099"/>
                </a:solidFill>
                <a:latin typeface="Trebuchet MS" charset="0"/>
                <a:ea typeface="Trebuchet MS" charset="0"/>
                <a:cs typeface="Trebuchet MS" charset="0"/>
              </a:rPr>
              <a:t>Communications Highlights</a:t>
            </a:r>
            <a:endParaRPr lang="en-US" sz="4000" b="1" dirty="0">
              <a:latin typeface="Trebuchet MS" charset="0"/>
              <a:ea typeface="Trebuchet MS" charset="0"/>
              <a:cs typeface="Trebuchet MS" charset="0"/>
            </a:endParaRPr>
          </a:p>
        </p:txBody>
      </p:sp>
      <p:sp>
        <p:nvSpPr>
          <p:cNvPr id="4" name="Line 8"/>
          <p:cNvSpPr>
            <a:spLocks noChangeShapeType="1"/>
          </p:cNvSpPr>
          <p:nvPr/>
        </p:nvSpPr>
        <p:spPr bwMode="auto">
          <a:xfrm>
            <a:off x="238125" y="723106"/>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pic>
        <p:nvPicPr>
          <p:cNvPr id="5" name="Picture 4" descr="Parade.JPG"/>
          <p:cNvPicPr>
            <a:picLocks noChangeAspect="1"/>
          </p:cNvPicPr>
          <p:nvPr/>
        </p:nvPicPr>
        <p:blipFill>
          <a:blip r:embed="rId3"/>
          <a:srcRect l="2622" t="39851" r="16455" b="18552"/>
          <a:stretch>
            <a:fillRect/>
          </a:stretch>
        </p:blipFill>
        <p:spPr>
          <a:xfrm>
            <a:off x="675770" y="3623231"/>
            <a:ext cx="8214686" cy="3166904"/>
          </a:xfrm>
          <a:prstGeom prst="rect">
            <a:avLst/>
          </a:prstGeom>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itle 1"/>
          <p:cNvSpPr>
            <a:spLocks noGrp="1"/>
          </p:cNvSpPr>
          <p:nvPr>
            <p:ph type="title" idx="4294967295"/>
          </p:nvPr>
        </p:nvSpPr>
        <p:spPr>
          <a:xfrm>
            <a:off x="138113" y="140144"/>
            <a:ext cx="6869112" cy="887413"/>
          </a:xfrm>
          <a:effectLst>
            <a:outerShdw blurRad="50800" dist="38100" dir="2700000" algn="tl" rotWithShape="0">
              <a:srgbClr val="000000">
                <a:alpha val="43000"/>
              </a:srgbClr>
            </a:outerShdw>
          </a:effectLst>
        </p:spPr>
        <p:txBody>
          <a:bodyPr>
            <a:normAutofit/>
          </a:bodyPr>
          <a:lstStyle/>
          <a:p>
            <a:pPr algn="l"/>
            <a:r>
              <a:rPr lang="en-US" dirty="0" smtClean="0">
                <a:solidFill>
                  <a:srgbClr val="000090"/>
                </a:solidFill>
                <a:effectLst>
                  <a:outerShdw blurRad="38100" dist="38100" dir="2700000" algn="tl">
                    <a:srgbClr val="000000">
                      <a:alpha val="43137"/>
                    </a:srgbClr>
                  </a:outerShdw>
                </a:effectLst>
                <a:latin typeface="Trebuchet MS" pitchFamily="-109" charset="0"/>
                <a:ea typeface="Arial" pitchFamily="-109" charset="0"/>
                <a:cs typeface="Arial" pitchFamily="-109" charset="0"/>
              </a:rPr>
              <a:t>LR Planning Committee</a:t>
            </a:r>
            <a:endParaRPr lang="en-US" dirty="0">
              <a:solidFill>
                <a:srgbClr val="000090"/>
              </a:solidFill>
              <a:effectLst>
                <a:outerShdw blurRad="38100" dist="38100" dir="2700000" algn="tl">
                  <a:srgbClr val="000000">
                    <a:alpha val="43137"/>
                  </a:srgbClr>
                </a:outerShdw>
              </a:effectLst>
              <a:latin typeface="Trebuchet MS" pitchFamily="-109" charset="0"/>
              <a:ea typeface="Arial" pitchFamily="-109" charset="0"/>
              <a:cs typeface="Arial" pitchFamily="-109" charset="0"/>
            </a:endParaRPr>
          </a:p>
        </p:txBody>
      </p:sp>
      <p:sp>
        <p:nvSpPr>
          <p:cNvPr id="212995" name="Content Placeholder 2"/>
          <p:cNvSpPr>
            <a:spLocks noGrp="1"/>
          </p:cNvSpPr>
          <p:nvPr>
            <p:ph idx="4294967295"/>
          </p:nvPr>
        </p:nvSpPr>
        <p:spPr>
          <a:xfrm>
            <a:off x="222024" y="1225515"/>
            <a:ext cx="7504363" cy="2317822"/>
          </a:xfrm>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numCol="2" rtlCol="0">
            <a:noAutofit/>
          </a:bodyPr>
          <a:lstStyle/>
          <a:p>
            <a:pPr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Denny Becker- Chair</a:t>
            </a:r>
          </a:p>
          <a:p>
            <a:pPr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Bill </a:t>
            </a:r>
            <a:r>
              <a:rPr lang="en-US" sz="2400" b="1" dirty="0" err="1" smtClean="0">
                <a:solidFill>
                  <a:srgbClr val="000090"/>
                </a:solidFill>
                <a:effectLst>
                  <a:outerShdw blurRad="38100" dist="38100" dir="2700000" algn="tl">
                    <a:srgbClr val="000000">
                      <a:alpha val="43137"/>
                    </a:srgbClr>
                  </a:outerShdw>
                </a:effectLst>
                <a:latin typeface="Trebuchet MS"/>
                <a:cs typeface="Trebuchet MS"/>
              </a:rPr>
              <a:t>Batterson</a:t>
            </a:r>
            <a:endParaRPr lang="en-US" sz="2400" b="1" dirty="0" smtClean="0">
              <a:solidFill>
                <a:srgbClr val="000090"/>
              </a:solidFill>
              <a:effectLst>
                <a:outerShdw blurRad="38100" dist="38100" dir="2700000" algn="tl">
                  <a:srgbClr val="000000">
                    <a:alpha val="43137"/>
                  </a:srgbClr>
                </a:outerShdw>
              </a:effectLst>
              <a:latin typeface="Trebuchet MS"/>
              <a:cs typeface="Trebuchet MS"/>
            </a:endParaRPr>
          </a:p>
          <a:p>
            <a:pPr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Jeanine Dean</a:t>
            </a:r>
          </a:p>
          <a:p>
            <a:pPr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Chip Hoagland</a:t>
            </a:r>
          </a:p>
          <a:p>
            <a:pPr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Rob </a:t>
            </a:r>
            <a:r>
              <a:rPr lang="en-US" sz="2400" b="1" dirty="0" err="1" smtClean="0">
                <a:solidFill>
                  <a:srgbClr val="000090"/>
                </a:solidFill>
                <a:effectLst>
                  <a:outerShdw blurRad="38100" dist="38100" dir="2700000" algn="tl">
                    <a:srgbClr val="000000">
                      <a:alpha val="43137"/>
                    </a:srgbClr>
                  </a:outerShdw>
                </a:effectLst>
                <a:latin typeface="Trebuchet MS"/>
                <a:cs typeface="Trebuchet MS"/>
              </a:rPr>
              <a:t>Karner</a:t>
            </a:r>
            <a:endParaRPr lang="en-US" sz="2400" b="1" dirty="0" smtClean="0">
              <a:solidFill>
                <a:srgbClr val="000090"/>
              </a:solidFill>
              <a:effectLst>
                <a:outerShdw blurRad="38100" dist="38100" dir="2700000" algn="tl">
                  <a:srgbClr val="000000">
                    <a:alpha val="43137"/>
                  </a:srgbClr>
                </a:outerShdw>
              </a:effectLst>
              <a:latin typeface="Trebuchet MS"/>
              <a:cs typeface="Trebuchet MS"/>
            </a:endParaRPr>
          </a:p>
          <a:p>
            <a:pPr fontAlgn="auto">
              <a:lnSpc>
                <a:spcPct val="80000"/>
              </a:lnSpc>
              <a:spcAft>
                <a:spcPts val="0"/>
              </a:spcAft>
              <a:buNone/>
              <a:tabLst>
                <a:tab pos="3203575" algn="l"/>
              </a:tabLst>
              <a:defRPr/>
            </a:pPr>
            <a:endParaRPr lang="en-US" sz="2400" b="1" dirty="0" smtClean="0">
              <a:solidFill>
                <a:srgbClr val="000090"/>
              </a:solidFill>
              <a:effectLst>
                <a:outerShdw blurRad="38100" dist="38100" dir="2700000" algn="tl">
                  <a:srgbClr val="000000">
                    <a:alpha val="43137"/>
                  </a:srgbClr>
                </a:outerShdw>
              </a:effectLst>
              <a:latin typeface="Trebuchet MS"/>
              <a:cs typeface="Trebuchet MS"/>
            </a:endParaRPr>
          </a:p>
          <a:p>
            <a:pPr marL="511175" indent="3175"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Mike </a:t>
            </a:r>
            <a:r>
              <a:rPr lang="en-US" sz="2400" b="1" dirty="0" err="1" smtClean="0">
                <a:solidFill>
                  <a:srgbClr val="000090"/>
                </a:solidFill>
                <a:effectLst>
                  <a:outerShdw blurRad="38100" dist="38100" dir="2700000" algn="tl">
                    <a:srgbClr val="000000">
                      <a:alpha val="43137"/>
                    </a:srgbClr>
                  </a:outerShdw>
                </a:effectLst>
                <a:latin typeface="Trebuchet MS"/>
                <a:cs typeface="Trebuchet MS"/>
              </a:rPr>
              <a:t>Litch</a:t>
            </a:r>
            <a:endParaRPr lang="en-US" sz="2400" b="1" dirty="0" smtClean="0">
              <a:solidFill>
                <a:srgbClr val="000090"/>
              </a:solidFill>
              <a:effectLst>
                <a:outerShdw blurRad="38100" dist="38100" dir="2700000" algn="tl">
                  <a:srgbClr val="000000">
                    <a:alpha val="43137"/>
                  </a:srgbClr>
                </a:outerShdw>
              </a:effectLst>
              <a:latin typeface="Trebuchet MS"/>
              <a:cs typeface="Trebuchet MS"/>
            </a:endParaRPr>
          </a:p>
          <a:p>
            <a:pPr marL="511175" indent="3175"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Sarah </a:t>
            </a:r>
            <a:r>
              <a:rPr lang="en-US" sz="2400" b="1" dirty="0" err="1" smtClean="0">
                <a:solidFill>
                  <a:srgbClr val="000090"/>
                </a:solidFill>
                <a:effectLst>
                  <a:outerShdw blurRad="38100" dist="38100" dir="2700000" algn="tl">
                    <a:srgbClr val="000000">
                      <a:alpha val="43137"/>
                    </a:srgbClr>
                  </a:outerShdw>
                </a:effectLst>
                <a:latin typeface="Trebuchet MS"/>
                <a:cs typeface="Trebuchet MS"/>
              </a:rPr>
              <a:t>Litch</a:t>
            </a:r>
            <a:endParaRPr lang="en-US" sz="2400" b="1" dirty="0" smtClean="0">
              <a:solidFill>
                <a:srgbClr val="000090"/>
              </a:solidFill>
              <a:effectLst>
                <a:outerShdw blurRad="38100" dist="38100" dir="2700000" algn="tl">
                  <a:srgbClr val="000000">
                    <a:alpha val="43137"/>
                  </a:srgbClr>
                </a:outerShdw>
              </a:effectLst>
              <a:latin typeface="Trebuchet MS"/>
              <a:cs typeface="Trebuchet MS"/>
            </a:endParaRPr>
          </a:p>
          <a:p>
            <a:pPr marL="514350" indent="0"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Tom Nelson</a:t>
            </a:r>
          </a:p>
          <a:p>
            <a:pPr marL="514350" indent="0"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Charles </a:t>
            </a:r>
            <a:r>
              <a:rPr lang="en-US" sz="2400" b="1" dirty="0" err="1" smtClean="0">
                <a:solidFill>
                  <a:srgbClr val="000090"/>
                </a:solidFill>
                <a:effectLst>
                  <a:outerShdw blurRad="38100" dist="38100" dir="2700000" algn="tl">
                    <a:srgbClr val="000000">
                      <a:alpha val="43137"/>
                    </a:srgbClr>
                  </a:outerShdw>
                </a:effectLst>
                <a:latin typeface="Trebuchet MS"/>
                <a:cs typeface="Trebuchet MS"/>
              </a:rPr>
              <a:t>Ofenlock</a:t>
            </a:r>
            <a:endParaRPr lang="en-US" sz="2400" b="1" dirty="0" smtClean="0">
              <a:solidFill>
                <a:srgbClr val="000090"/>
              </a:solidFill>
              <a:effectLst>
                <a:outerShdw blurRad="38100" dist="38100" dir="2700000" algn="tl">
                  <a:srgbClr val="000000">
                    <a:alpha val="43137"/>
                  </a:srgbClr>
                </a:outerShdw>
              </a:effectLst>
              <a:latin typeface="Trebuchet MS"/>
              <a:cs typeface="Trebuchet MS"/>
            </a:endParaRPr>
          </a:p>
          <a:p>
            <a:pPr marL="514350" indent="0" fontAlgn="auto">
              <a:lnSpc>
                <a:spcPct val="80000"/>
              </a:lnSpc>
              <a:spcAft>
                <a:spcPts val="0"/>
              </a:spcAft>
              <a:buFontTx/>
              <a:buNone/>
              <a:tabLst>
                <a:tab pos="3203575" algn="l"/>
              </a:tabLst>
              <a:defRPr/>
            </a:pPr>
            <a:r>
              <a:rPr lang="en-US" sz="2400" b="1" dirty="0" smtClean="0">
                <a:solidFill>
                  <a:srgbClr val="000090"/>
                </a:solidFill>
                <a:effectLst>
                  <a:outerShdw blurRad="38100" dist="38100" dir="2700000" algn="tl">
                    <a:srgbClr val="000000">
                      <a:alpha val="43137"/>
                    </a:srgbClr>
                  </a:outerShdw>
                </a:effectLst>
                <a:latin typeface="Trebuchet MS"/>
                <a:cs typeface="Trebuchet MS"/>
              </a:rPr>
              <a:t>John Rockwood</a:t>
            </a:r>
          </a:p>
        </p:txBody>
      </p:sp>
      <p:sp>
        <p:nvSpPr>
          <p:cNvPr id="4" name="Line 8"/>
          <p:cNvSpPr>
            <a:spLocks noChangeShapeType="1"/>
          </p:cNvSpPr>
          <p:nvPr/>
        </p:nvSpPr>
        <p:spPr bwMode="auto">
          <a:xfrm>
            <a:off x="211138" y="1097407"/>
            <a:ext cx="7086600" cy="0"/>
          </a:xfrm>
          <a:prstGeom prst="line">
            <a:avLst/>
          </a:prstGeom>
          <a:noFill/>
          <a:ln w="38100">
            <a:solidFill>
              <a:srgbClr val="000080"/>
            </a:solidFill>
            <a:round/>
            <a:headEnd/>
            <a:tailEnd/>
          </a:ln>
          <a:effectLst>
            <a:outerShdw blurRad="50800" dist="38100" dir="2700000" rotWithShape="0">
              <a:srgbClr val="000000">
                <a:alpha val="42998"/>
              </a:srgbClr>
            </a:outerShdw>
          </a:effectLst>
        </p:spPr>
        <p:txBody>
          <a:bodyPr wrap="none" anchor="ctr">
            <a:prstTxWarp prst="textNoShape">
              <a:avLst/>
            </a:prstTxWarp>
          </a:bodyPr>
          <a:lstStyle/>
          <a:p>
            <a:endParaRPr lang="en-US"/>
          </a:p>
        </p:txBody>
      </p:sp>
      <p:sp>
        <p:nvSpPr>
          <p:cNvPr id="2054" name="Rectangle 5"/>
          <p:cNvSpPr>
            <a:spLocks noChangeArrowheads="1"/>
          </p:cNvSpPr>
          <p:nvPr/>
        </p:nvSpPr>
        <p:spPr bwMode="auto">
          <a:xfrm>
            <a:off x="351235" y="3158684"/>
            <a:ext cx="8104187" cy="3426579"/>
          </a:xfrm>
          <a:prstGeom prst="rect">
            <a:avLst/>
          </a:prstGeom>
          <a:noFill/>
          <a:ln w="50800">
            <a:solidFill>
              <a:srgbClr val="000090"/>
            </a:solidFill>
            <a:miter lim="800000"/>
            <a:headEnd/>
            <a:tailEnd/>
          </a:ln>
        </p:spPr>
        <p:txBody>
          <a:bodyPr wrap="square" lIns="274320" tIns="274320" rIns="274320" bIns="274320">
            <a:prstTxWarp prst="textNoShape">
              <a:avLst/>
            </a:prstTxWarp>
            <a:spAutoFit/>
          </a:bodyPr>
          <a:lstStyle/>
          <a:p>
            <a:pPr marL="342900" indent="-342900">
              <a:lnSpc>
                <a:spcPct val="80000"/>
              </a:lnSpc>
              <a:buFont typeface="Arial"/>
              <a:buChar char="•"/>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Strengthen relationships with government entities—report semiannually to townships</a:t>
            </a:r>
          </a:p>
          <a:p>
            <a:pPr lvl="1">
              <a:lnSpc>
                <a:spcPct val="80000"/>
              </a:lnSpc>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-Bill </a:t>
            </a:r>
            <a:r>
              <a:rPr lang="en-US" sz="2500" b="1" dirty="0" err="1" smtClean="0">
                <a:solidFill>
                  <a:srgbClr val="000090"/>
                </a:solidFill>
                <a:effectLst>
                  <a:outerShdw blurRad="38100" dist="38100" dir="2700000" algn="tl">
                    <a:srgbClr val="000000">
                      <a:alpha val="43137"/>
                    </a:srgbClr>
                  </a:outerShdw>
                </a:effectLst>
                <a:latin typeface="Trebuchet MS"/>
                <a:cs typeface="Trebuchet MS"/>
              </a:rPr>
              <a:t>Meserve</a:t>
            </a:r>
            <a:r>
              <a:rPr lang="en-US" sz="2500" b="1" dirty="0" smtClean="0">
                <a:solidFill>
                  <a:srgbClr val="000090"/>
                </a:solidFill>
                <a:effectLst>
                  <a:outerShdw blurRad="38100" dist="38100" dir="2700000" algn="tl">
                    <a:srgbClr val="000000">
                      <a:alpha val="43137"/>
                    </a:srgbClr>
                  </a:outerShdw>
                </a:effectLst>
                <a:latin typeface="Trebuchet MS"/>
                <a:cs typeface="Trebuchet MS"/>
              </a:rPr>
              <a:t>: Glen Arbor Township</a:t>
            </a:r>
          </a:p>
          <a:p>
            <a:pPr lvl="1">
              <a:lnSpc>
                <a:spcPct val="80000"/>
              </a:lnSpc>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-Roy </a:t>
            </a:r>
            <a:r>
              <a:rPr lang="en-US" sz="2500" b="1" dirty="0" err="1" smtClean="0">
                <a:solidFill>
                  <a:srgbClr val="000090"/>
                </a:solidFill>
                <a:effectLst>
                  <a:outerShdw blurRad="38100" dist="38100" dir="2700000" algn="tl">
                    <a:srgbClr val="000000">
                      <a:alpha val="43137"/>
                    </a:srgbClr>
                  </a:outerShdw>
                </a:effectLst>
                <a:latin typeface="Trebuchet MS"/>
                <a:cs typeface="Trebuchet MS"/>
              </a:rPr>
              <a:t>Pentilla</a:t>
            </a:r>
            <a:r>
              <a:rPr lang="en-US" sz="2500" b="1" dirty="0" smtClean="0">
                <a:solidFill>
                  <a:srgbClr val="000090"/>
                </a:solidFill>
                <a:effectLst>
                  <a:outerShdw blurRad="38100" dist="38100" dir="2700000" algn="tl">
                    <a:srgbClr val="000000">
                      <a:alpha val="43137"/>
                    </a:srgbClr>
                  </a:outerShdw>
                </a:effectLst>
                <a:latin typeface="Trebuchet MS"/>
                <a:cs typeface="Trebuchet MS"/>
              </a:rPr>
              <a:t>: Empire Township</a:t>
            </a:r>
          </a:p>
          <a:p>
            <a:pPr lvl="1">
              <a:lnSpc>
                <a:spcPct val="80000"/>
              </a:lnSpc>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-Carl </a:t>
            </a:r>
            <a:r>
              <a:rPr lang="en-US" sz="2500" b="1" dirty="0" err="1" smtClean="0">
                <a:solidFill>
                  <a:srgbClr val="000090"/>
                </a:solidFill>
                <a:effectLst>
                  <a:outerShdw blurRad="38100" dist="38100" dir="2700000" algn="tl">
                    <a:srgbClr val="000000">
                      <a:alpha val="43137"/>
                    </a:srgbClr>
                  </a:outerShdw>
                </a:effectLst>
                <a:latin typeface="Trebuchet MS"/>
                <a:cs typeface="Trebuchet MS"/>
              </a:rPr>
              <a:t>Oleson</a:t>
            </a:r>
            <a:r>
              <a:rPr lang="en-US" sz="2500" b="1" dirty="0" smtClean="0">
                <a:solidFill>
                  <a:srgbClr val="000090"/>
                </a:solidFill>
                <a:effectLst>
                  <a:outerShdw blurRad="38100" dist="38100" dir="2700000" algn="tl">
                    <a:srgbClr val="000000">
                      <a:alpha val="43137"/>
                    </a:srgbClr>
                  </a:outerShdw>
                </a:effectLst>
                <a:latin typeface="Trebuchet MS"/>
                <a:cs typeface="Trebuchet MS"/>
              </a:rPr>
              <a:t>: Kasson Township</a:t>
            </a:r>
          </a:p>
          <a:p>
            <a:pPr marL="342900" indent="-342900">
              <a:lnSpc>
                <a:spcPct val="80000"/>
              </a:lnSpc>
              <a:buFont typeface="Arial"/>
              <a:buChar char="•"/>
            </a:pPr>
            <a:endParaRPr lang="en-US" sz="2500" b="1" dirty="0">
              <a:solidFill>
                <a:srgbClr val="000090"/>
              </a:solidFill>
              <a:effectLst>
                <a:outerShdw blurRad="38100" dist="38100" dir="2700000" algn="tl">
                  <a:srgbClr val="000000">
                    <a:alpha val="43137"/>
                  </a:srgbClr>
                </a:outerShdw>
              </a:effectLst>
              <a:latin typeface="Trebuchet MS"/>
              <a:cs typeface="Trebuchet MS"/>
            </a:endParaRPr>
          </a:p>
          <a:p>
            <a:pPr marL="342900" indent="-342900">
              <a:lnSpc>
                <a:spcPct val="80000"/>
              </a:lnSpc>
              <a:buFont typeface="Arial"/>
              <a:buChar char="•"/>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Need for zoning gap analysis postponed until have a new township supervisor in Glen Arbor</a:t>
            </a:r>
          </a:p>
          <a:p>
            <a:pPr marL="342900" indent="-342900">
              <a:lnSpc>
                <a:spcPct val="80000"/>
              </a:lnSpc>
              <a:buFont typeface="Arial"/>
              <a:buChar char="•"/>
            </a:pPr>
            <a:endParaRPr lang="en-US" sz="2500" b="1" dirty="0">
              <a:solidFill>
                <a:srgbClr val="000090"/>
              </a:solidFill>
              <a:effectLst>
                <a:outerShdw blurRad="38100" dist="38100" dir="2700000" algn="tl">
                  <a:srgbClr val="000000">
                    <a:alpha val="43137"/>
                  </a:srgbClr>
                </a:outerShdw>
              </a:effectLst>
              <a:latin typeface="Trebuchet MS"/>
              <a:cs typeface="Trebuchet MS"/>
            </a:endParaRPr>
          </a:p>
          <a:p>
            <a:pPr>
              <a:lnSpc>
                <a:spcPct val="80000"/>
              </a:lnSpc>
            </a:pPr>
            <a:endParaRPr lang="en-US" sz="800" b="1" dirty="0">
              <a:solidFill>
                <a:srgbClr val="000090"/>
              </a:solidFill>
              <a:effectLst>
                <a:outerShdw blurRad="38100" dist="38100" dir="2700000" algn="tl">
                  <a:srgbClr val="000000">
                    <a:alpha val="43137"/>
                  </a:srgbClr>
                </a:outerShdw>
              </a:effectLst>
              <a:latin typeface="Trebuchet MS"/>
              <a:cs typeface="Trebuchet MS"/>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itle 1"/>
          <p:cNvSpPr>
            <a:spLocks noGrp="1"/>
          </p:cNvSpPr>
          <p:nvPr>
            <p:ph type="title" idx="4294967295"/>
          </p:nvPr>
        </p:nvSpPr>
        <p:spPr>
          <a:xfrm>
            <a:off x="138113" y="0"/>
            <a:ext cx="7348374" cy="827221"/>
          </a:xfrm>
          <a:effectLst>
            <a:outerShdw blurRad="50800" dist="38100" dir="2700000" algn="tl" rotWithShape="0">
              <a:srgbClr val="000000">
                <a:alpha val="43000"/>
              </a:srgbClr>
            </a:outerShdw>
          </a:effectLst>
        </p:spPr>
        <p:txBody>
          <a:bodyPr vert="horz" lIns="91440" tIns="45720" rIns="91440" bIns="45720" rtlCol="0" anchor="ctr">
            <a:normAutofit/>
          </a:bodyPr>
          <a:lstStyle/>
          <a:p>
            <a:pPr algn="l" fontAlgn="auto">
              <a:spcAft>
                <a:spcPts val="0"/>
              </a:spcAft>
              <a:defRPr/>
            </a:pPr>
            <a:r>
              <a:rPr lang="en-US" dirty="0" smtClean="0">
                <a:solidFill>
                  <a:srgbClr val="000090"/>
                </a:solidFill>
                <a:effectLst>
                  <a:outerShdw blurRad="38100" dist="38100" dir="2700000" algn="tl">
                    <a:srgbClr val="000000">
                      <a:alpha val="43137"/>
                    </a:srgbClr>
                  </a:outerShdw>
                </a:effectLst>
                <a:latin typeface="Trebuchet MS" pitchFamily="-109" charset="0"/>
                <a:ea typeface="Arial" pitchFamily="-109" charset="0"/>
                <a:cs typeface="Arial" pitchFamily="-109" charset="0"/>
              </a:rPr>
              <a:t>Membership &amp; Records</a:t>
            </a:r>
            <a:endParaRPr lang="en-US" dirty="0">
              <a:solidFill>
                <a:srgbClr val="000090"/>
              </a:solidFill>
              <a:effectLst>
                <a:outerShdw blurRad="38100" dist="38100" dir="2700000" algn="tl">
                  <a:srgbClr val="000000">
                    <a:alpha val="43137"/>
                  </a:srgbClr>
                </a:outerShdw>
              </a:effectLst>
              <a:latin typeface="Trebuchet MS" pitchFamily="-109" charset="0"/>
              <a:ea typeface="Arial" pitchFamily="-109" charset="0"/>
              <a:cs typeface="Arial" pitchFamily="-109" charset="0"/>
            </a:endParaRPr>
          </a:p>
        </p:txBody>
      </p:sp>
      <p:sp>
        <p:nvSpPr>
          <p:cNvPr id="80899" name="Content Placeholder 2"/>
          <p:cNvSpPr>
            <a:spLocks noGrp="1"/>
          </p:cNvSpPr>
          <p:nvPr>
            <p:ph idx="4294967295"/>
          </p:nvPr>
        </p:nvSpPr>
        <p:spPr>
          <a:xfrm>
            <a:off x="211138" y="1101186"/>
            <a:ext cx="8694821" cy="2326703"/>
          </a:xfrm>
        </p:spPr>
        <p:txBody>
          <a:bodyPr vert="horz" lIns="91440" tIns="45720" rIns="91440" bIns="45720" numCol="1" rtlCol="0">
            <a:noAutofit/>
          </a:bodyPr>
          <a:lstStyle/>
          <a:p>
            <a:pPr>
              <a:lnSpc>
                <a:spcPct val="90000"/>
              </a:lnSpc>
              <a:spcAft>
                <a:spcPts val="0"/>
              </a:spcAft>
              <a:buNone/>
              <a:tabLst>
                <a:tab pos="3203575" algn="l"/>
              </a:tabLst>
              <a:defRPr/>
            </a:pPr>
            <a:r>
              <a:rPr lang="en-US" sz="2200" b="1" u="sng" dirty="0" smtClean="0">
                <a:solidFill>
                  <a:srgbClr val="000090"/>
                </a:solidFill>
                <a:effectLst>
                  <a:outerShdw blurRad="38100" dist="38100" dir="2700000" algn="tl">
                    <a:srgbClr val="000000">
                      <a:alpha val="43137"/>
                    </a:srgbClr>
                  </a:outerShdw>
                </a:effectLst>
                <a:latin typeface="Trebuchet MS"/>
                <a:cs typeface="Trebuchet MS"/>
              </a:rPr>
              <a:t>Membership </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Cara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Cassard</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&amp; Bill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Witler</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Co-Chairs</a:t>
            </a:r>
          </a:p>
          <a:p>
            <a:pPr>
              <a:lnSpc>
                <a:spcPct val="90000"/>
              </a:lnSpc>
              <a:spcAft>
                <a:spcPts val="0"/>
              </a:spcAft>
              <a:buNone/>
              <a:tabLst>
                <a:tab pos="3203575" algn="l"/>
              </a:tabLst>
              <a:defRPr/>
            </a:pPr>
            <a:r>
              <a:rPr lang="en-US" sz="2200" b="1" dirty="0" smtClean="0">
                <a:solidFill>
                  <a:srgbClr val="000090"/>
                </a:solidFill>
                <a:effectLst>
                  <a:outerShdw blurRad="38100" dist="38100" dir="2700000" algn="tl">
                    <a:srgbClr val="000000">
                      <a:alpha val="43137"/>
                    </a:srgbClr>
                  </a:outerShdw>
                </a:effectLst>
                <a:latin typeface="Trebuchet MS"/>
                <a:cs typeface="Trebuchet MS"/>
              </a:rPr>
              <a:t>	Jim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Dutmers</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Tom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Dutmers</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Ranae</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Ihme</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a:t>
            </a:r>
          </a:p>
          <a:p>
            <a:pPr>
              <a:lnSpc>
                <a:spcPct val="90000"/>
              </a:lnSpc>
              <a:spcAft>
                <a:spcPts val="0"/>
              </a:spcAft>
              <a:buNone/>
              <a:tabLst>
                <a:tab pos="3203575" algn="l"/>
              </a:tabLst>
              <a:defRPr/>
            </a:pPr>
            <a:r>
              <a:rPr lang="en-US" sz="2200" b="1" dirty="0" smtClean="0">
                <a:solidFill>
                  <a:srgbClr val="000090"/>
                </a:solidFill>
                <a:effectLst>
                  <a:outerShdw blurRad="38100" dist="38100" dir="2700000" algn="tl">
                    <a:srgbClr val="000000">
                      <a:alpha val="43137"/>
                    </a:srgbClr>
                  </a:outerShdw>
                </a:effectLst>
                <a:latin typeface="Trebuchet MS"/>
                <a:cs typeface="Trebuchet MS"/>
              </a:rPr>
              <a:t>	Jerry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Morawski</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Charlie Wallace</a:t>
            </a:r>
          </a:p>
          <a:p>
            <a:pPr>
              <a:lnSpc>
                <a:spcPct val="90000"/>
              </a:lnSpc>
              <a:spcAft>
                <a:spcPts val="0"/>
              </a:spcAft>
              <a:buNone/>
              <a:tabLst>
                <a:tab pos="3203575" algn="l"/>
              </a:tabLst>
              <a:defRPr/>
            </a:pPr>
            <a:endParaRPr lang="en-US" sz="2200" b="1" dirty="0" smtClean="0">
              <a:solidFill>
                <a:srgbClr val="000090"/>
              </a:solidFill>
              <a:effectLst>
                <a:outerShdw blurRad="38100" dist="38100" dir="2700000" algn="tl">
                  <a:srgbClr val="000000">
                    <a:alpha val="43137"/>
                  </a:srgbClr>
                </a:outerShdw>
              </a:effectLst>
              <a:latin typeface="Trebuchet MS"/>
              <a:cs typeface="Trebuchet MS"/>
            </a:endParaRPr>
          </a:p>
          <a:p>
            <a:pPr marL="346075" indent="-346075">
              <a:lnSpc>
                <a:spcPct val="90000"/>
              </a:lnSpc>
              <a:spcAft>
                <a:spcPts val="0"/>
              </a:spcAft>
              <a:buNone/>
              <a:tabLst>
                <a:tab pos="3203575" algn="l"/>
              </a:tabLst>
              <a:defRPr/>
            </a:pPr>
            <a:r>
              <a:rPr lang="en-US" sz="2200" b="1" u="sng" dirty="0" smtClean="0">
                <a:solidFill>
                  <a:srgbClr val="000090"/>
                </a:solidFill>
                <a:effectLst>
                  <a:outerShdw blurRad="38100" dist="38100" dir="2700000" algn="tl">
                    <a:srgbClr val="000000">
                      <a:alpha val="43137"/>
                    </a:srgbClr>
                  </a:outerShdw>
                </a:effectLst>
                <a:latin typeface="Trebuchet MS"/>
                <a:cs typeface="Trebuchet MS"/>
              </a:rPr>
              <a:t>Records </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Dale </a:t>
            </a:r>
            <a:r>
              <a:rPr lang="en-US" sz="2200" b="1" dirty="0" err="1" smtClean="0">
                <a:solidFill>
                  <a:srgbClr val="000090"/>
                </a:solidFill>
                <a:effectLst>
                  <a:outerShdw blurRad="38100" dist="38100" dir="2700000" algn="tl">
                    <a:srgbClr val="000000">
                      <a:alpha val="43137"/>
                    </a:srgbClr>
                  </a:outerShdw>
                </a:effectLst>
                <a:latin typeface="Trebuchet MS"/>
                <a:cs typeface="Trebuchet MS"/>
              </a:rPr>
              <a:t>DeJager</a:t>
            </a:r>
            <a:r>
              <a:rPr lang="en-US" sz="2200" b="1" dirty="0" smtClean="0">
                <a:solidFill>
                  <a:srgbClr val="000090"/>
                </a:solidFill>
                <a:effectLst>
                  <a:outerShdw blurRad="38100" dist="38100" dir="2700000" algn="tl">
                    <a:srgbClr val="000000">
                      <a:alpha val="43137"/>
                    </a:srgbClr>
                  </a:outerShdw>
                </a:effectLst>
                <a:latin typeface="Trebuchet MS"/>
                <a:cs typeface="Trebuchet MS"/>
              </a:rPr>
              <a:t> &amp; Andy DuPont – Co-Chairs</a:t>
            </a:r>
          </a:p>
          <a:p>
            <a:pPr marL="346075" indent="-346075">
              <a:lnSpc>
                <a:spcPct val="90000"/>
              </a:lnSpc>
              <a:spcAft>
                <a:spcPts val="0"/>
              </a:spcAft>
              <a:buNone/>
              <a:tabLst>
                <a:tab pos="3203575" algn="l"/>
              </a:tabLst>
              <a:defRPr/>
            </a:pPr>
            <a:r>
              <a:rPr lang="en-US" sz="2200" b="1" dirty="0" smtClean="0">
                <a:solidFill>
                  <a:srgbClr val="000090"/>
                </a:solidFill>
                <a:effectLst>
                  <a:outerShdw blurRad="38100" dist="38100" dir="2700000" algn="tl">
                    <a:srgbClr val="000000">
                      <a:alpha val="43137"/>
                    </a:srgbClr>
                  </a:outerShdw>
                </a:effectLst>
                <a:latin typeface="Trebuchet MS"/>
                <a:cs typeface="Trebuchet MS"/>
              </a:rPr>
              <a:t>	Ann Davey, Sallyanne Morris</a:t>
            </a:r>
          </a:p>
        </p:txBody>
      </p:sp>
      <p:sp>
        <p:nvSpPr>
          <p:cNvPr id="4" name="Line 8"/>
          <p:cNvSpPr>
            <a:spLocks noChangeShapeType="1"/>
          </p:cNvSpPr>
          <p:nvPr/>
        </p:nvSpPr>
        <p:spPr bwMode="auto">
          <a:xfrm>
            <a:off x="211138" y="836123"/>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
        <p:nvSpPr>
          <p:cNvPr id="80901" name="Rectangle 5"/>
          <p:cNvSpPr>
            <a:spLocks noChangeArrowheads="1"/>
          </p:cNvSpPr>
          <p:nvPr/>
        </p:nvSpPr>
        <p:spPr bwMode="auto">
          <a:xfrm>
            <a:off x="138113" y="3747590"/>
            <a:ext cx="8818737" cy="2875146"/>
          </a:xfrm>
          <a:prstGeom prst="rect">
            <a:avLst/>
          </a:prstGeom>
          <a:noFill/>
          <a:ln w="50800">
            <a:solidFill>
              <a:srgbClr val="000090"/>
            </a:solidFill>
            <a:miter lim="800000"/>
            <a:headEnd/>
            <a:tailEnd/>
          </a:ln>
        </p:spPr>
        <p:txBody>
          <a:bodyPr wrap="square" lIns="274320" tIns="274320" rIns="274320" bIns="274320">
            <a:prstTxWarp prst="textNoShape">
              <a:avLst/>
            </a:prstTxWarp>
            <a:spAutoFit/>
          </a:bodyPr>
          <a:lstStyle/>
          <a:p>
            <a:pPr marL="284163" indent="-284163">
              <a:lnSpc>
                <a:spcPct val="80000"/>
              </a:lnSpc>
              <a:spcAft>
                <a:spcPts val="1800"/>
              </a:spcAft>
              <a:buFont typeface="Arial" pitchFamily="-65" charset="0"/>
              <a:buChar char="•"/>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Membership giving at $109,000 is on pace to fully cover our operational costs for 2016 – </a:t>
            </a:r>
            <a:r>
              <a:rPr lang="en-US" sz="2500" b="1" u="sng" dirty="0" smtClean="0">
                <a:solidFill>
                  <a:schemeClr val="accent2">
                    <a:lumMod val="75000"/>
                  </a:schemeClr>
                </a:solidFill>
                <a:effectLst>
                  <a:outerShdw blurRad="38100" dist="38100" dir="2700000" algn="tl">
                    <a:srgbClr val="000000">
                      <a:alpha val="43137"/>
                    </a:srgbClr>
                  </a:outerShdw>
                </a:effectLst>
                <a:latin typeface="Trebuchet MS"/>
                <a:cs typeface="Trebuchet MS"/>
              </a:rPr>
              <a:t>Thank You!</a:t>
            </a:r>
          </a:p>
          <a:p>
            <a:pPr marL="284163" indent="-284163">
              <a:lnSpc>
                <a:spcPct val="80000"/>
              </a:lnSpc>
              <a:spcAft>
                <a:spcPts val="1800"/>
              </a:spcAft>
              <a:buFont typeface="Arial" pitchFamily="-65" charset="0"/>
              <a:buChar char="•"/>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Membership drive continues in 19 neighborhoods, seeking captains for 3 more</a:t>
            </a:r>
          </a:p>
          <a:p>
            <a:pPr marL="284163" indent="-284163">
              <a:lnSpc>
                <a:spcPct val="80000"/>
              </a:lnSpc>
              <a:spcAft>
                <a:spcPts val="1800"/>
              </a:spcAft>
              <a:buFont typeface="Arial" pitchFamily="-65" charset="0"/>
              <a:buChar char="•"/>
            </a:pPr>
            <a:r>
              <a:rPr lang="en-US" sz="2500" b="1" dirty="0" smtClean="0">
                <a:solidFill>
                  <a:srgbClr val="000090"/>
                </a:solidFill>
                <a:effectLst>
                  <a:outerShdw blurRad="38100" dist="38100" dir="2700000" algn="tl">
                    <a:srgbClr val="000000">
                      <a:alpha val="43137"/>
                    </a:srgbClr>
                  </a:outerShdw>
                </a:effectLst>
                <a:latin typeface="Trebuchet MS"/>
                <a:cs typeface="Trebuchet MS"/>
              </a:rPr>
              <a:t>94% of funds from 76% of paying members who support at the sustaining or contributing level</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itle 1"/>
          <p:cNvSpPr>
            <a:spLocks noGrp="1"/>
          </p:cNvSpPr>
          <p:nvPr>
            <p:ph type="title" idx="4294967295"/>
          </p:nvPr>
        </p:nvSpPr>
        <p:spPr>
          <a:xfrm>
            <a:off x="138113" y="0"/>
            <a:ext cx="6869112" cy="1012382"/>
          </a:xfrm>
          <a:effectLst>
            <a:outerShdw blurRad="50800" dist="38100" dir="2700000" algn="tl" rotWithShape="0">
              <a:srgbClr val="000000">
                <a:alpha val="43000"/>
              </a:srgbClr>
            </a:outerShdw>
          </a:effectLst>
        </p:spPr>
        <p:txBody>
          <a:bodyPr vert="horz" lIns="91440" tIns="45720" rIns="91440" bIns="45720" rtlCol="0" anchor="ctr">
            <a:normAutofit/>
          </a:bodyPr>
          <a:lstStyle/>
          <a:p>
            <a:pPr algn="l">
              <a:defRPr/>
            </a:pPr>
            <a:r>
              <a:rPr lang="en-US" dirty="0" smtClean="0">
                <a:solidFill>
                  <a:srgbClr val="000090"/>
                </a:solidFill>
                <a:effectLst>
                  <a:outerShdw blurRad="38100" dist="38100" dir="2700000" algn="tl">
                    <a:srgbClr val="000000">
                      <a:alpha val="43137"/>
                    </a:srgbClr>
                  </a:outerShdw>
                </a:effectLst>
                <a:latin typeface="Trebuchet MS" pitchFamily="-109" charset="0"/>
                <a:ea typeface="Arial" pitchFamily="-109" charset="0"/>
                <a:cs typeface="Arial" pitchFamily="-109" charset="0"/>
              </a:rPr>
              <a:t>Neighborhood Captains</a:t>
            </a:r>
            <a:endParaRPr lang="en-US" dirty="0">
              <a:solidFill>
                <a:srgbClr val="000090"/>
              </a:solidFill>
              <a:effectLst>
                <a:outerShdw blurRad="38100" dist="38100" dir="2700000" algn="tl">
                  <a:srgbClr val="000000">
                    <a:alpha val="43137"/>
                  </a:srgbClr>
                </a:outerShdw>
              </a:effectLst>
              <a:latin typeface="Trebuchet MS" pitchFamily="-109" charset="0"/>
              <a:ea typeface="Arial" pitchFamily="-109" charset="0"/>
              <a:cs typeface="Arial" pitchFamily="-109" charset="0"/>
            </a:endParaRPr>
          </a:p>
        </p:txBody>
      </p:sp>
      <p:sp>
        <p:nvSpPr>
          <p:cNvPr id="6" name="TextBox 5"/>
          <p:cNvSpPr txBox="1"/>
          <p:nvPr/>
        </p:nvSpPr>
        <p:spPr>
          <a:xfrm>
            <a:off x="328595" y="2131372"/>
            <a:ext cx="4520381" cy="3416320"/>
          </a:xfrm>
          <a:prstGeom prst="rect">
            <a:avLst/>
          </a:prstGeom>
          <a:noFill/>
          <a:ln w="25400">
            <a:solidFill>
              <a:srgbClr val="000090"/>
            </a:solidFill>
          </a:ln>
          <a:effectLst>
            <a:outerShdw blurRad="50800" dist="38100" dir="2700000" algn="tl" rotWithShape="0">
              <a:srgbClr val="000000">
                <a:alpha val="43000"/>
              </a:srgbClr>
            </a:outerShdw>
          </a:effectLst>
        </p:spPr>
        <p:txBody>
          <a:bodyPr wrap="square" rtlCol="0">
            <a:spAutoFit/>
          </a:bodyPr>
          <a:lstStyle/>
          <a:p>
            <a:pPr>
              <a:tabLst>
                <a:tab pos="1828800" algn="l"/>
              </a:tabLst>
            </a:pPr>
            <a:r>
              <a:rPr lang="en-US" b="1" u="sng" dirty="0" smtClean="0"/>
              <a:t>Zone</a:t>
            </a:r>
            <a:r>
              <a:rPr lang="en-US" b="1" dirty="0" smtClean="0"/>
              <a:t>	</a:t>
            </a:r>
            <a:r>
              <a:rPr lang="en-US" b="1" u="sng" dirty="0" smtClean="0"/>
              <a:t>Captain</a:t>
            </a:r>
          </a:p>
          <a:p>
            <a:pPr>
              <a:tabLst>
                <a:tab pos="1828800" algn="l"/>
              </a:tabLst>
            </a:pPr>
            <a:r>
              <a:rPr lang="en-US" dirty="0" smtClean="0"/>
              <a:t>Brooks Lake	Kay </a:t>
            </a:r>
            <a:r>
              <a:rPr lang="en-US" dirty="0" err="1" smtClean="0"/>
              <a:t>Riegel</a:t>
            </a:r>
            <a:endParaRPr lang="en-US" dirty="0" smtClean="0"/>
          </a:p>
          <a:p>
            <a:pPr>
              <a:tabLst>
                <a:tab pos="1828800" algn="l"/>
              </a:tabLst>
            </a:pPr>
            <a:r>
              <a:rPr lang="en-US" dirty="0" err="1" smtClean="0"/>
              <a:t>Burdickville</a:t>
            </a:r>
            <a:r>
              <a:rPr lang="en-US" dirty="0" smtClean="0"/>
              <a:t>	Susan </a:t>
            </a:r>
            <a:r>
              <a:rPr lang="en-US" dirty="0" err="1" smtClean="0"/>
              <a:t>Haughn</a:t>
            </a:r>
            <a:endParaRPr lang="en-US" dirty="0" smtClean="0"/>
          </a:p>
          <a:p>
            <a:pPr>
              <a:tabLst>
                <a:tab pos="1828800" algn="l"/>
              </a:tabLst>
            </a:pPr>
            <a:r>
              <a:rPr lang="en-US" dirty="0" smtClean="0"/>
              <a:t>Crystal River	Joy Taylor</a:t>
            </a:r>
          </a:p>
          <a:p>
            <a:pPr>
              <a:tabLst>
                <a:tab pos="1828800" algn="l"/>
              </a:tabLst>
            </a:pPr>
            <a:r>
              <a:rPr lang="en-US" dirty="0" smtClean="0"/>
              <a:t>Dune Hwy 1	Ann Davey</a:t>
            </a:r>
          </a:p>
          <a:p>
            <a:pPr>
              <a:tabLst>
                <a:tab pos="1828800" algn="l"/>
              </a:tabLst>
            </a:pPr>
            <a:r>
              <a:rPr lang="en-US" dirty="0" smtClean="0"/>
              <a:t>Dune Hwy 2	Karen </a:t>
            </a:r>
            <a:r>
              <a:rPr lang="en-US" dirty="0" err="1" smtClean="0"/>
              <a:t>Zerrenner</a:t>
            </a:r>
            <a:endParaRPr lang="en-US" dirty="0" smtClean="0"/>
          </a:p>
          <a:p>
            <a:pPr>
              <a:tabLst>
                <a:tab pos="1828800" algn="l"/>
              </a:tabLst>
            </a:pPr>
            <a:r>
              <a:rPr lang="en-US" dirty="0" err="1" smtClean="0"/>
              <a:t>Dunns</a:t>
            </a:r>
            <a:r>
              <a:rPr lang="en-US" dirty="0" smtClean="0"/>
              <a:t> Farm 1	Charlie Wallace</a:t>
            </a:r>
          </a:p>
          <a:p>
            <a:pPr>
              <a:tabLst>
                <a:tab pos="1828800" algn="l"/>
              </a:tabLst>
            </a:pPr>
            <a:r>
              <a:rPr lang="en-US" dirty="0" err="1" smtClean="0"/>
              <a:t>Dunns</a:t>
            </a:r>
            <a:r>
              <a:rPr lang="en-US" dirty="0" smtClean="0"/>
              <a:t> Farm 2	Tom </a:t>
            </a:r>
            <a:r>
              <a:rPr lang="en-US" dirty="0" err="1" smtClean="0"/>
              <a:t>Dutmers</a:t>
            </a:r>
            <a:endParaRPr lang="en-US" dirty="0" smtClean="0"/>
          </a:p>
          <a:p>
            <a:pPr>
              <a:tabLst>
                <a:tab pos="1828800" algn="l"/>
              </a:tabLst>
            </a:pPr>
            <a:r>
              <a:rPr lang="en-US" dirty="0" err="1" smtClean="0"/>
              <a:t>Dunns</a:t>
            </a:r>
            <a:r>
              <a:rPr lang="en-US" dirty="0" smtClean="0"/>
              <a:t> Farm 3	Lori Lyman &amp; Susan Haley</a:t>
            </a:r>
          </a:p>
          <a:p>
            <a:pPr>
              <a:tabLst>
                <a:tab pos="1828800" algn="l"/>
              </a:tabLst>
            </a:pPr>
            <a:r>
              <a:rPr lang="en-US" dirty="0" smtClean="0"/>
              <a:t>Dorsey Park	Chris </a:t>
            </a:r>
            <a:r>
              <a:rPr lang="en-US" dirty="0" err="1" smtClean="0"/>
              <a:t>Shugart</a:t>
            </a:r>
            <a:endParaRPr lang="en-US" dirty="0" smtClean="0"/>
          </a:p>
          <a:p>
            <a:pPr>
              <a:tabLst>
                <a:tab pos="1828800" algn="l"/>
              </a:tabLst>
            </a:pPr>
            <a:r>
              <a:rPr lang="en-US" dirty="0" smtClean="0"/>
              <a:t>Day Forest 1	Jerry </a:t>
            </a:r>
            <a:r>
              <a:rPr lang="en-US" dirty="0" err="1" smtClean="0"/>
              <a:t>Morawski</a:t>
            </a:r>
            <a:endParaRPr lang="en-US" dirty="0" smtClean="0"/>
          </a:p>
          <a:p>
            <a:pPr>
              <a:tabLst>
                <a:tab pos="1828800" algn="l"/>
              </a:tabLst>
            </a:pPr>
            <a:r>
              <a:rPr lang="en-US" dirty="0" smtClean="0"/>
              <a:t>Day Forest 2	Denny Becker</a:t>
            </a:r>
          </a:p>
        </p:txBody>
      </p:sp>
      <p:sp>
        <p:nvSpPr>
          <p:cNvPr id="8" name="TextBox 7"/>
          <p:cNvSpPr txBox="1"/>
          <p:nvPr/>
        </p:nvSpPr>
        <p:spPr>
          <a:xfrm>
            <a:off x="5195332" y="2131372"/>
            <a:ext cx="3561242" cy="3416320"/>
          </a:xfrm>
          <a:prstGeom prst="rect">
            <a:avLst/>
          </a:prstGeom>
          <a:noFill/>
          <a:ln w="25400">
            <a:solidFill>
              <a:srgbClr val="000090"/>
            </a:solidFill>
          </a:ln>
          <a:effectLst>
            <a:outerShdw blurRad="50800" dist="38100" dir="2700000" algn="tl" rotWithShape="0">
              <a:srgbClr val="000000">
                <a:alpha val="43000"/>
              </a:srgbClr>
            </a:outerShdw>
          </a:effectLst>
        </p:spPr>
        <p:txBody>
          <a:bodyPr wrap="square" rtlCol="0">
            <a:spAutoFit/>
          </a:bodyPr>
          <a:lstStyle/>
          <a:p>
            <a:pPr>
              <a:tabLst>
                <a:tab pos="1660525" algn="l"/>
              </a:tabLst>
            </a:pPr>
            <a:r>
              <a:rPr lang="en-US" b="1" u="sng" dirty="0" smtClean="0"/>
              <a:t>Zone</a:t>
            </a:r>
            <a:r>
              <a:rPr lang="en-US" b="1" dirty="0" smtClean="0"/>
              <a:t>	</a:t>
            </a:r>
            <a:r>
              <a:rPr lang="en-US" b="1" u="sng" dirty="0" smtClean="0"/>
              <a:t>Captain</a:t>
            </a:r>
          </a:p>
          <a:p>
            <a:pPr>
              <a:tabLst>
                <a:tab pos="1660525" algn="l"/>
              </a:tabLst>
            </a:pPr>
            <a:r>
              <a:rPr lang="en-US" dirty="0" smtClean="0"/>
              <a:t>Fisher Lakes	Andy DuPont</a:t>
            </a:r>
          </a:p>
          <a:p>
            <a:pPr>
              <a:tabLst>
                <a:tab pos="1660525" algn="l"/>
              </a:tabLst>
            </a:pPr>
            <a:r>
              <a:rPr lang="en-US" dirty="0" smtClean="0"/>
              <a:t>Glen Lake W1	Bruce Alton</a:t>
            </a:r>
          </a:p>
          <a:p>
            <a:pPr>
              <a:tabLst>
                <a:tab pos="1660525" algn="l"/>
              </a:tabLst>
            </a:pPr>
            <a:r>
              <a:rPr lang="en-US" dirty="0" smtClean="0"/>
              <a:t>Glen Lake W2	Ed Ricker</a:t>
            </a:r>
          </a:p>
          <a:p>
            <a:pPr>
              <a:tabLst>
                <a:tab pos="1660525" algn="l"/>
              </a:tabLst>
            </a:pPr>
            <a:r>
              <a:rPr lang="en-US" dirty="0" err="1" smtClean="0"/>
              <a:t>Glenmere</a:t>
            </a:r>
            <a:r>
              <a:rPr lang="en-US" dirty="0" smtClean="0"/>
              <a:t>	Ed Murphy</a:t>
            </a:r>
          </a:p>
          <a:p>
            <a:pPr>
              <a:tabLst>
                <a:tab pos="1660525" algn="l"/>
              </a:tabLst>
            </a:pPr>
            <a:r>
              <a:rPr lang="en-US" dirty="0" smtClean="0"/>
              <a:t>Little Glen S1	Jim </a:t>
            </a:r>
            <a:r>
              <a:rPr lang="en-US" dirty="0" err="1" smtClean="0"/>
              <a:t>Chormann</a:t>
            </a:r>
            <a:endParaRPr lang="en-US" dirty="0" smtClean="0"/>
          </a:p>
          <a:p>
            <a:pPr>
              <a:tabLst>
                <a:tab pos="1660525" algn="l"/>
              </a:tabLst>
            </a:pPr>
            <a:r>
              <a:rPr lang="en-US" dirty="0" smtClean="0"/>
              <a:t>Little Glen S2	</a:t>
            </a:r>
          </a:p>
          <a:p>
            <a:pPr>
              <a:tabLst>
                <a:tab pos="1660525" algn="l"/>
              </a:tabLst>
            </a:pPr>
            <a:r>
              <a:rPr lang="en-US" dirty="0" smtClean="0"/>
              <a:t>Macfarlane 1	Dale </a:t>
            </a:r>
            <a:r>
              <a:rPr lang="en-US" dirty="0" err="1" smtClean="0"/>
              <a:t>DeJager</a:t>
            </a:r>
            <a:endParaRPr lang="en-US" dirty="0" smtClean="0"/>
          </a:p>
          <a:p>
            <a:pPr>
              <a:tabLst>
                <a:tab pos="1660525" algn="l"/>
              </a:tabLst>
            </a:pPr>
            <a:r>
              <a:rPr lang="en-US" dirty="0" smtClean="0"/>
              <a:t>Macfarlane 2	</a:t>
            </a:r>
          </a:p>
          <a:p>
            <a:pPr>
              <a:tabLst>
                <a:tab pos="1660525" algn="l"/>
              </a:tabLst>
            </a:pPr>
            <a:r>
              <a:rPr lang="en-US" dirty="0" smtClean="0"/>
              <a:t>Northwood 1	Magee Gordon</a:t>
            </a:r>
          </a:p>
          <a:p>
            <a:pPr>
              <a:tabLst>
                <a:tab pos="1660525" algn="l"/>
              </a:tabLst>
            </a:pPr>
            <a:r>
              <a:rPr lang="en-US" dirty="0" smtClean="0"/>
              <a:t>Northwood 2	</a:t>
            </a:r>
          </a:p>
          <a:p>
            <a:pPr>
              <a:tabLst>
                <a:tab pos="1660525" algn="l"/>
              </a:tabLst>
            </a:pPr>
            <a:r>
              <a:rPr lang="en-US" dirty="0" smtClean="0"/>
              <a:t>Tamarack Cove	Irene </a:t>
            </a:r>
            <a:r>
              <a:rPr lang="en-US" dirty="0" err="1" smtClean="0"/>
              <a:t>Bagby</a:t>
            </a:r>
            <a:endParaRPr lang="en-US" dirty="0"/>
          </a:p>
        </p:txBody>
      </p:sp>
      <p:sp>
        <p:nvSpPr>
          <p:cNvPr id="9" name="Line 8"/>
          <p:cNvSpPr>
            <a:spLocks noChangeShapeType="1"/>
          </p:cNvSpPr>
          <p:nvPr/>
        </p:nvSpPr>
        <p:spPr bwMode="auto">
          <a:xfrm>
            <a:off x="211138" y="1028311"/>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3" name="Picture 4" descr="MCj02510890000[1]"/>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0" y="672353"/>
            <a:ext cx="3048000" cy="29177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051" name="Rectangle 6"/>
          <p:cNvSpPr>
            <a:spLocks noGrp="1" noChangeArrowheads="1"/>
          </p:cNvSpPr>
          <p:nvPr>
            <p:ph type="subTitle" idx="4294967295"/>
          </p:nvPr>
        </p:nvSpPr>
        <p:spPr>
          <a:xfrm>
            <a:off x="1385454" y="3832412"/>
            <a:ext cx="6401955" cy="1753721"/>
          </a:xfrm>
        </p:spPr>
        <p:txBody>
          <a:bodyPr/>
          <a:lstStyle/>
          <a:p>
            <a:pPr marL="0" indent="0" algn="ctr" eaLnBrk="1" hangingPunct="1">
              <a:buNone/>
              <a:defRPr/>
            </a:pPr>
            <a:r>
              <a:rPr lang="en-US" dirty="0">
                <a:latin typeface="Arial" charset="0"/>
                <a:cs typeface="+mn-cs"/>
              </a:rPr>
              <a:t>Glen Lake Association</a:t>
            </a:r>
          </a:p>
          <a:p>
            <a:pPr marL="0" indent="0" algn="ctr" eaLnBrk="1" hangingPunct="1">
              <a:buNone/>
              <a:defRPr/>
            </a:pPr>
            <a:r>
              <a:rPr lang="en-US" dirty="0" smtClean="0">
                <a:latin typeface="Arial" charset="0"/>
                <a:cs typeface="+mn-cs"/>
              </a:rPr>
              <a:t>Stewardship </a:t>
            </a:r>
            <a:r>
              <a:rPr lang="en-US" dirty="0">
                <a:latin typeface="Arial" charset="0"/>
                <a:cs typeface="+mn-cs"/>
              </a:rPr>
              <a:t>Awards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872232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5249" y="0"/>
            <a:ext cx="7171496" cy="1143000"/>
          </a:xfrm>
        </p:spPr>
        <p:txBody>
          <a:bodyPr/>
          <a:lstStyle/>
          <a:p>
            <a:pPr algn="l"/>
            <a:r>
              <a:rPr lang="en-US" b="1" dirty="0" smtClean="0">
                <a:solidFill>
                  <a:srgbClr val="000090"/>
                </a:solidFill>
                <a:latin typeface="Trebuchet MS"/>
                <a:cs typeface="Trebuchet MS"/>
              </a:rPr>
              <a:t>Stewardship Awards</a:t>
            </a:r>
            <a:endParaRPr lang="en-US" b="1" dirty="0">
              <a:solidFill>
                <a:srgbClr val="000090"/>
              </a:solidFill>
              <a:latin typeface="Trebuchet MS"/>
              <a:cs typeface="Trebuchet MS"/>
            </a:endParaRPr>
          </a:p>
        </p:txBody>
      </p:sp>
      <p:sp>
        <p:nvSpPr>
          <p:cNvPr id="3" name="Content Placeholder 2"/>
          <p:cNvSpPr>
            <a:spLocks noGrp="1"/>
          </p:cNvSpPr>
          <p:nvPr>
            <p:ph idx="1"/>
          </p:nvPr>
        </p:nvSpPr>
        <p:spPr>
          <a:xfrm>
            <a:off x="195380" y="1296559"/>
            <a:ext cx="8525667" cy="4829605"/>
          </a:xfrm>
        </p:spPr>
        <p:txBody>
          <a:bodyPr>
            <a:normAutofit/>
          </a:bodyPr>
          <a:lstStyle/>
          <a:p>
            <a:pPr marL="0" indent="0">
              <a:spcAft>
                <a:spcPts val="1800"/>
              </a:spcAft>
              <a:buNone/>
            </a:pPr>
            <a:r>
              <a:rPr lang="en-US" sz="2800" dirty="0" smtClean="0">
                <a:solidFill>
                  <a:srgbClr val="000090"/>
                </a:solidFill>
                <a:latin typeface="Trebuchet MS"/>
                <a:cs typeface="Trebuchet MS"/>
              </a:rPr>
              <a:t>Recognize </a:t>
            </a:r>
            <a:r>
              <a:rPr lang="en-US" sz="2800" dirty="0" err="1" smtClean="0">
                <a:solidFill>
                  <a:srgbClr val="000090"/>
                </a:solidFill>
                <a:latin typeface="Trebuchet MS"/>
                <a:cs typeface="Trebuchet MS"/>
              </a:rPr>
              <a:t>Riparians</a:t>
            </a:r>
            <a:r>
              <a:rPr lang="en-US" sz="2800" dirty="0" smtClean="0">
                <a:solidFill>
                  <a:srgbClr val="000090"/>
                </a:solidFill>
                <a:latin typeface="Trebuchet MS"/>
                <a:cs typeface="Trebuchet MS"/>
              </a:rPr>
              <a:t>, Government Entities, Organizations and Individuals who have shown significant leadership in taking actions to preserve and protect the Glen Lake Watershed.</a:t>
            </a:r>
          </a:p>
          <a:p>
            <a:pPr marL="1544638" indent="0">
              <a:spcAft>
                <a:spcPts val="1800"/>
              </a:spcAft>
              <a:buNone/>
            </a:pPr>
            <a:r>
              <a:rPr lang="en-US" sz="2800" dirty="0" smtClean="0">
                <a:solidFill>
                  <a:srgbClr val="000090"/>
                </a:solidFill>
                <a:latin typeface="Trebuchet MS"/>
                <a:cs typeface="Trebuchet MS"/>
              </a:rPr>
              <a:t>This year we recognize</a:t>
            </a:r>
            <a:r>
              <a:rPr lang="en-US" sz="2800" dirty="0" smtClean="0">
                <a:solidFill>
                  <a:srgbClr val="000090"/>
                </a:solidFill>
                <a:latin typeface="Trebuchet MS"/>
                <a:cs typeface="Trebuchet MS"/>
              </a:rPr>
              <a:t>:</a:t>
            </a:r>
          </a:p>
          <a:p>
            <a:pPr marL="1544638" indent="0">
              <a:spcAft>
                <a:spcPts val="1800"/>
              </a:spcAft>
              <a:buNone/>
            </a:pPr>
            <a:r>
              <a:rPr lang="en-US" sz="3600" dirty="0" smtClean="0">
                <a:solidFill>
                  <a:srgbClr val="000090"/>
                </a:solidFill>
                <a:latin typeface="Trebuchet MS"/>
                <a:cs typeface="Trebuchet MS"/>
              </a:rPr>
              <a:t>Michael </a:t>
            </a:r>
            <a:r>
              <a:rPr lang="en-US" sz="3600" dirty="0">
                <a:solidFill>
                  <a:srgbClr val="000090"/>
                </a:solidFill>
                <a:latin typeface="Trebuchet MS"/>
                <a:cs typeface="Trebuchet MS"/>
              </a:rPr>
              <a:t>and Lori </a:t>
            </a:r>
            <a:r>
              <a:rPr lang="en-US" sz="3600" dirty="0" smtClean="0">
                <a:solidFill>
                  <a:srgbClr val="000090"/>
                </a:solidFill>
                <a:latin typeface="Trebuchet MS"/>
                <a:cs typeface="Trebuchet MS"/>
              </a:rPr>
              <a:t>Lyman</a:t>
            </a:r>
          </a:p>
          <a:p>
            <a:pPr marL="1544638" indent="0">
              <a:spcAft>
                <a:spcPts val="1800"/>
              </a:spcAft>
              <a:buNone/>
            </a:pPr>
            <a:r>
              <a:rPr lang="en-US" sz="3600" dirty="0" smtClean="0">
                <a:solidFill>
                  <a:srgbClr val="000090"/>
                </a:solidFill>
                <a:latin typeface="Trebuchet MS"/>
                <a:cs typeface="Trebuchet MS"/>
              </a:rPr>
              <a:t>John </a:t>
            </a:r>
            <a:r>
              <a:rPr lang="en-US" sz="3600" dirty="0" err="1" smtClean="0">
                <a:solidFill>
                  <a:srgbClr val="000090"/>
                </a:solidFill>
                <a:latin typeface="Trebuchet MS"/>
                <a:cs typeface="Trebuchet MS"/>
              </a:rPr>
              <a:t>Soderholm</a:t>
            </a:r>
            <a:endParaRPr lang="en-US" sz="3600" dirty="0" smtClean="0">
              <a:solidFill>
                <a:srgbClr val="000090"/>
              </a:solidFill>
              <a:latin typeface="Trebuchet MS"/>
              <a:cs typeface="Trebuchet MS"/>
            </a:endParaRPr>
          </a:p>
        </p:txBody>
      </p:sp>
      <p:sp>
        <p:nvSpPr>
          <p:cNvPr id="4" name="Line 8"/>
          <p:cNvSpPr>
            <a:spLocks noChangeShapeType="1"/>
          </p:cNvSpPr>
          <p:nvPr/>
        </p:nvSpPr>
        <p:spPr bwMode="auto">
          <a:xfrm>
            <a:off x="184150" y="1139825"/>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857796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aragraph 2-A.jpeg"/>
          <p:cNvPicPr>
            <a:picLocks noChangeAspect="1"/>
          </p:cNvPicPr>
          <p:nvPr/>
        </p:nvPicPr>
        <p:blipFill>
          <a:blip r:embed="rId2"/>
          <a:stretch>
            <a:fillRect/>
          </a:stretch>
        </p:blipFill>
        <p:spPr>
          <a:xfrm>
            <a:off x="0" y="757237"/>
            <a:ext cx="9144000" cy="6100763"/>
          </a:xfrm>
          <a:prstGeom prst="rect">
            <a:avLst/>
          </a:prstGeom>
        </p:spPr>
      </p:pic>
      <p:sp>
        <p:nvSpPr>
          <p:cNvPr id="6" name="Title 1"/>
          <p:cNvSpPr>
            <a:spLocks noGrp="1"/>
          </p:cNvSpPr>
          <p:nvPr>
            <p:ph type="title"/>
          </p:nvPr>
        </p:nvSpPr>
        <p:spPr>
          <a:xfrm>
            <a:off x="155249" y="0"/>
            <a:ext cx="9214104" cy="757237"/>
          </a:xfrm>
        </p:spPr>
        <p:txBody>
          <a:bodyPr>
            <a:normAutofit/>
          </a:bodyPr>
          <a:lstStyle/>
          <a:p>
            <a:pPr algn="l"/>
            <a:r>
              <a:rPr lang="en-US" sz="3600" b="1" dirty="0" smtClean="0">
                <a:solidFill>
                  <a:srgbClr val="000090"/>
                </a:solidFill>
                <a:latin typeface="Trebuchet MS"/>
                <a:cs typeface="Trebuchet MS"/>
              </a:rPr>
              <a:t>Lyman Property – Before </a:t>
            </a:r>
            <a:r>
              <a:rPr lang="en-US" sz="3600" b="1" dirty="0" err="1" smtClean="0">
                <a:solidFill>
                  <a:srgbClr val="000090"/>
                </a:solidFill>
                <a:latin typeface="Trebuchet MS"/>
                <a:cs typeface="Trebuchet MS"/>
              </a:rPr>
              <a:t>Lakescaping</a:t>
            </a:r>
            <a:endParaRPr lang="en-US" sz="3600" b="1" dirty="0">
              <a:solidFill>
                <a:srgbClr val="000090"/>
              </a:solidFill>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7546" y="115447"/>
            <a:ext cx="7972054" cy="905816"/>
          </a:xfrm>
        </p:spPr>
        <p:txBody>
          <a:bodyPr>
            <a:normAutofit/>
          </a:bodyPr>
          <a:lstStyle/>
          <a:p>
            <a:pPr algn="l">
              <a:defRPr/>
            </a:pPr>
            <a:r>
              <a:rPr lang="en-US" sz="3600" b="1" dirty="0" smtClean="0">
                <a:solidFill>
                  <a:srgbClr val="000090"/>
                </a:solidFill>
                <a:latin typeface="Trebuchet MS"/>
                <a:cs typeface="Trebuchet MS"/>
              </a:rPr>
              <a:t>Finance and Investment Committee</a:t>
            </a:r>
            <a:endParaRPr lang="en-US" sz="3600" b="1" dirty="0">
              <a:solidFill>
                <a:srgbClr val="000090"/>
              </a:solidFill>
              <a:latin typeface="Trebuchet MS"/>
              <a:cs typeface="Trebuchet MS"/>
            </a:endParaRPr>
          </a:p>
        </p:txBody>
      </p:sp>
      <p:sp>
        <p:nvSpPr>
          <p:cNvPr id="4" name="Line 8"/>
          <p:cNvSpPr>
            <a:spLocks noChangeShapeType="1"/>
          </p:cNvSpPr>
          <p:nvPr/>
        </p:nvSpPr>
        <p:spPr bwMode="auto">
          <a:xfrm>
            <a:off x="184150" y="1139825"/>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6" name="Content Placeholder 5"/>
          <p:cNvSpPr>
            <a:spLocks noGrp="1"/>
          </p:cNvSpPr>
          <p:nvPr>
            <p:ph idx="1"/>
          </p:nvPr>
        </p:nvSpPr>
        <p:spPr>
          <a:xfrm>
            <a:off x="322100" y="1513242"/>
            <a:ext cx="6948650" cy="1108432"/>
          </a:xfrm>
        </p:spPr>
        <p:txBody>
          <a:bodyPr>
            <a:normAutofit/>
          </a:bodyPr>
          <a:lstStyle/>
          <a:p>
            <a:pPr marL="53975" indent="0">
              <a:spcAft>
                <a:spcPts val="1200"/>
              </a:spcAft>
              <a:buNone/>
            </a:pPr>
            <a:r>
              <a:rPr lang="en-US" sz="5100" b="1" dirty="0" smtClean="0">
                <a:solidFill>
                  <a:srgbClr val="000090"/>
                </a:solidFill>
                <a:latin typeface="Trebuchet MS"/>
                <a:cs typeface="Trebuchet MS"/>
              </a:rPr>
              <a:t>David Herr– Chair</a:t>
            </a:r>
          </a:p>
          <a:p>
            <a:pPr>
              <a:buNone/>
            </a:pPr>
            <a:endParaRPr lang="en-US" dirty="0"/>
          </a:p>
        </p:txBody>
      </p:sp>
      <p:sp>
        <p:nvSpPr>
          <p:cNvPr id="3" name="TextBox 2"/>
          <p:cNvSpPr txBox="1"/>
          <p:nvPr/>
        </p:nvSpPr>
        <p:spPr>
          <a:xfrm>
            <a:off x="344129" y="2487561"/>
            <a:ext cx="7128387" cy="369332"/>
          </a:xfrm>
          <a:prstGeom prst="rect">
            <a:avLst/>
          </a:prstGeom>
          <a:noFill/>
        </p:spPr>
        <p:txBody>
          <a:bodyPr wrap="square" numCol="2" rtlCol="0">
            <a:spAutoFit/>
          </a:bodyPr>
          <a:lstStyle/>
          <a:p>
            <a:endParaRPr lang="en-US" dirty="0"/>
          </a:p>
        </p:txBody>
      </p:sp>
      <p:sp>
        <p:nvSpPr>
          <p:cNvPr id="5" name="TextBox 4"/>
          <p:cNvSpPr txBox="1"/>
          <p:nvPr/>
        </p:nvSpPr>
        <p:spPr>
          <a:xfrm>
            <a:off x="344128" y="2856893"/>
            <a:ext cx="8060087" cy="2714165"/>
          </a:xfrm>
          <a:prstGeom prst="rect">
            <a:avLst/>
          </a:prstGeom>
          <a:noFill/>
        </p:spPr>
        <p:txBody>
          <a:bodyPr wrap="square" numCol="2" rtlCol="0">
            <a:noAutofit/>
          </a:bodyPr>
          <a:lstStyle/>
          <a:p>
            <a:r>
              <a:rPr lang="en-US" sz="3600" b="1" dirty="0" smtClean="0">
                <a:solidFill>
                  <a:srgbClr val="000090"/>
                </a:solidFill>
                <a:latin typeface="Trebuchet MS"/>
                <a:cs typeface="Trebuchet MS"/>
              </a:rPr>
              <a:t>Peter </a:t>
            </a:r>
            <a:r>
              <a:rPr lang="en-US" sz="3600" b="1" dirty="0">
                <a:solidFill>
                  <a:srgbClr val="000090"/>
                </a:solidFill>
                <a:latin typeface="Trebuchet MS"/>
                <a:cs typeface="Trebuchet MS"/>
              </a:rPr>
              <a:t>Anderson</a:t>
            </a:r>
          </a:p>
          <a:p>
            <a:r>
              <a:rPr lang="en-US" sz="3600" b="1" dirty="0">
                <a:solidFill>
                  <a:srgbClr val="000090"/>
                </a:solidFill>
                <a:latin typeface="Trebuchet MS"/>
                <a:cs typeface="Trebuchet MS"/>
              </a:rPr>
              <a:t>Andy DuPont</a:t>
            </a:r>
          </a:p>
          <a:p>
            <a:r>
              <a:rPr lang="en-US" sz="3600" b="1" dirty="0">
                <a:solidFill>
                  <a:srgbClr val="000090"/>
                </a:solidFill>
                <a:latin typeface="Trebuchet MS"/>
                <a:cs typeface="Trebuchet MS"/>
              </a:rPr>
              <a:t>Jim Good</a:t>
            </a:r>
          </a:p>
          <a:p>
            <a:r>
              <a:rPr lang="en-US" sz="3600" b="1" dirty="0">
                <a:solidFill>
                  <a:srgbClr val="000090"/>
                </a:solidFill>
                <a:latin typeface="Trebuchet MS"/>
                <a:cs typeface="Trebuchet MS"/>
              </a:rPr>
              <a:t>John Hoagland</a:t>
            </a:r>
          </a:p>
          <a:p>
            <a:r>
              <a:rPr lang="en-US" sz="3600" b="1" dirty="0">
                <a:solidFill>
                  <a:srgbClr val="000090"/>
                </a:solidFill>
                <a:latin typeface="Trebuchet MS"/>
                <a:cs typeface="Trebuchet MS"/>
              </a:rPr>
              <a:t>Gary </a:t>
            </a:r>
            <a:r>
              <a:rPr lang="en-US" sz="3600" b="1" dirty="0" smtClean="0">
                <a:solidFill>
                  <a:srgbClr val="000090"/>
                </a:solidFill>
                <a:latin typeface="Trebuchet MS"/>
                <a:cs typeface="Trebuchet MS"/>
              </a:rPr>
              <a:t>Humphreys</a:t>
            </a:r>
            <a:endParaRPr lang="en-US" sz="3600" b="1" dirty="0">
              <a:solidFill>
                <a:srgbClr val="000090"/>
              </a:solidFill>
              <a:latin typeface="Trebuchet MS"/>
              <a:cs typeface="Trebuchet MS"/>
            </a:endParaRPr>
          </a:p>
          <a:p>
            <a:r>
              <a:rPr lang="en-US" sz="3600" b="1" dirty="0">
                <a:solidFill>
                  <a:srgbClr val="000090"/>
                </a:solidFill>
                <a:latin typeface="Trebuchet MS"/>
                <a:cs typeface="Trebuchet MS"/>
              </a:rPr>
              <a:t>Charles </a:t>
            </a:r>
            <a:r>
              <a:rPr lang="en-US" sz="3600" b="1" dirty="0" err="1">
                <a:solidFill>
                  <a:srgbClr val="000090"/>
                </a:solidFill>
                <a:latin typeface="Trebuchet MS"/>
                <a:cs typeface="Trebuchet MS"/>
              </a:rPr>
              <a:t>Ofenloch</a:t>
            </a:r>
            <a:endParaRPr lang="en-US" sz="3600" b="1" dirty="0">
              <a:solidFill>
                <a:srgbClr val="000090"/>
              </a:solidFill>
              <a:latin typeface="Trebuchet MS"/>
              <a:cs typeface="Trebuchet MS"/>
            </a:endParaRPr>
          </a:p>
          <a:p>
            <a:r>
              <a:rPr lang="en-US" sz="3600" b="1" dirty="0">
                <a:solidFill>
                  <a:srgbClr val="000090"/>
                </a:solidFill>
                <a:latin typeface="Trebuchet MS"/>
                <a:cs typeface="Trebuchet MS"/>
              </a:rPr>
              <a:t>Roy </a:t>
            </a:r>
            <a:r>
              <a:rPr lang="en-US" sz="3600" b="1" dirty="0" err="1">
                <a:solidFill>
                  <a:srgbClr val="000090"/>
                </a:solidFill>
                <a:latin typeface="Trebuchet MS"/>
                <a:cs typeface="Trebuchet MS"/>
              </a:rPr>
              <a:t>Pentilla</a:t>
            </a:r>
            <a:endParaRPr lang="en-US" sz="3600" b="1" dirty="0">
              <a:solidFill>
                <a:srgbClr val="000090"/>
              </a:solidFill>
              <a:latin typeface="Trebuchet MS"/>
              <a:cs typeface="Trebuchet MS"/>
            </a:endParaRPr>
          </a:p>
          <a:p>
            <a:r>
              <a:rPr lang="en-US" sz="3600" b="1" dirty="0" smtClean="0">
                <a:solidFill>
                  <a:srgbClr val="000090"/>
                </a:solidFill>
                <a:latin typeface="Trebuchet MS"/>
                <a:cs typeface="Trebuchet MS"/>
              </a:rPr>
              <a:t>Kurt </a:t>
            </a:r>
            <a:r>
              <a:rPr lang="en-US" sz="3600" b="1" dirty="0" err="1">
                <a:solidFill>
                  <a:srgbClr val="000090"/>
                </a:solidFill>
                <a:latin typeface="Trebuchet MS"/>
                <a:cs typeface="Trebuchet MS"/>
              </a:rPr>
              <a:t>Rivard</a:t>
            </a:r>
            <a:endParaRPr lang="en-US" sz="3600" b="1" dirty="0">
              <a:solidFill>
                <a:srgbClr val="000090"/>
              </a:solidFill>
              <a:latin typeface="Trebuchet MS"/>
              <a:cs typeface="Trebuchet MS"/>
            </a:endParaRPr>
          </a:p>
          <a:p>
            <a:pPr marL="1588" lvl="1" indent="-1588">
              <a:buNone/>
              <a:tabLst>
                <a:tab pos="3827463" algn="l"/>
              </a:tabLst>
            </a:pPr>
            <a:endParaRPr lang="en-US" dirty="0">
              <a:solidFill>
                <a:srgbClr val="000090"/>
              </a:solidFill>
              <a:latin typeface="Trebuchet MS"/>
              <a:cs typeface="Trebuchet M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719052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5249" y="0"/>
            <a:ext cx="9214104" cy="757237"/>
          </a:xfrm>
        </p:spPr>
        <p:txBody>
          <a:bodyPr>
            <a:normAutofit/>
          </a:bodyPr>
          <a:lstStyle/>
          <a:p>
            <a:pPr algn="l"/>
            <a:r>
              <a:rPr lang="en-US" sz="3600" b="1" dirty="0" smtClean="0">
                <a:solidFill>
                  <a:srgbClr val="000090"/>
                </a:solidFill>
                <a:latin typeface="Trebuchet MS"/>
                <a:cs typeface="Trebuchet MS"/>
              </a:rPr>
              <a:t>Lyman Property – After </a:t>
            </a:r>
            <a:r>
              <a:rPr lang="en-US" sz="3600" b="1" dirty="0" err="1" smtClean="0">
                <a:solidFill>
                  <a:srgbClr val="000090"/>
                </a:solidFill>
                <a:latin typeface="Trebuchet MS"/>
                <a:cs typeface="Trebuchet MS"/>
              </a:rPr>
              <a:t>Lakescaping</a:t>
            </a:r>
            <a:endParaRPr lang="en-US" sz="3600" b="1" dirty="0">
              <a:solidFill>
                <a:srgbClr val="000090"/>
              </a:solidFill>
              <a:latin typeface="Trebuchet MS"/>
              <a:cs typeface="Trebuchet MS"/>
            </a:endParaRPr>
          </a:p>
        </p:txBody>
      </p:sp>
      <p:pic>
        <p:nvPicPr>
          <p:cNvPr id="4" name="Picture 3" descr="paragraph 2-B.jpg"/>
          <p:cNvPicPr>
            <a:picLocks noChangeAspect="1"/>
          </p:cNvPicPr>
          <p:nvPr/>
        </p:nvPicPr>
        <p:blipFill>
          <a:blip r:embed="rId2"/>
          <a:stretch>
            <a:fillRect/>
          </a:stretch>
        </p:blipFill>
        <p:spPr>
          <a:xfrm>
            <a:off x="0" y="757237"/>
            <a:ext cx="9144000" cy="610076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5249" y="0"/>
            <a:ext cx="9214104" cy="757237"/>
          </a:xfrm>
        </p:spPr>
        <p:txBody>
          <a:bodyPr>
            <a:normAutofit/>
          </a:bodyPr>
          <a:lstStyle/>
          <a:p>
            <a:pPr algn="l"/>
            <a:r>
              <a:rPr lang="en-US" sz="3600" b="1" dirty="0" smtClean="0">
                <a:solidFill>
                  <a:srgbClr val="000090"/>
                </a:solidFill>
                <a:latin typeface="Trebuchet MS"/>
                <a:cs typeface="Trebuchet MS"/>
              </a:rPr>
              <a:t>Lyman Property – After </a:t>
            </a:r>
            <a:r>
              <a:rPr lang="en-US" sz="3600" b="1" dirty="0" err="1" smtClean="0">
                <a:solidFill>
                  <a:srgbClr val="000090"/>
                </a:solidFill>
                <a:latin typeface="Trebuchet MS"/>
                <a:cs typeface="Trebuchet MS"/>
              </a:rPr>
              <a:t>Lakescaping</a:t>
            </a:r>
            <a:endParaRPr lang="en-US" sz="3600" b="1" dirty="0">
              <a:solidFill>
                <a:srgbClr val="000090"/>
              </a:solidFill>
              <a:latin typeface="Trebuchet MS"/>
              <a:cs typeface="Trebuchet MS"/>
            </a:endParaRPr>
          </a:p>
        </p:txBody>
      </p:sp>
      <p:pic>
        <p:nvPicPr>
          <p:cNvPr id="3" name="Picture 2" descr="Paragraph 3-A.jpeg"/>
          <p:cNvPicPr>
            <a:picLocks noChangeAspect="1"/>
          </p:cNvPicPr>
          <p:nvPr/>
        </p:nvPicPr>
        <p:blipFill>
          <a:blip r:embed="rId2">
            <a:lum bright="10000" contrast="5000"/>
          </a:blip>
          <a:stretch>
            <a:fillRect/>
          </a:stretch>
        </p:blipFill>
        <p:spPr>
          <a:xfrm>
            <a:off x="0" y="757237"/>
            <a:ext cx="9144000" cy="6100763"/>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1" name="Picture 4" descr="Susan Wilson  award picture"/>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7818" y="-16809"/>
            <a:ext cx="9559636" cy="689161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099" name="Text Box 5"/>
          <p:cNvSpPr txBox="1">
            <a:spLocks noChangeArrowheads="1"/>
          </p:cNvSpPr>
          <p:nvPr/>
        </p:nvSpPr>
        <p:spPr bwMode="auto">
          <a:xfrm>
            <a:off x="1454728" y="1075765"/>
            <a:ext cx="6699681" cy="52911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r>
              <a:rPr lang="en-US" sz="2900" b="1" dirty="0" smtClean="0">
                <a:latin typeface="Monotype Corsiva" charset="0"/>
                <a:cs typeface="+mn-cs"/>
              </a:rPr>
              <a:t>2016 </a:t>
            </a:r>
            <a:r>
              <a:rPr lang="en-US" sz="2900" b="1" dirty="0">
                <a:latin typeface="Monotype Corsiva" charset="0"/>
                <a:cs typeface="+mn-cs"/>
              </a:rPr>
              <a:t>Glen Lake Association Stewardship Award</a:t>
            </a:r>
          </a:p>
        </p:txBody>
      </p:sp>
      <p:sp>
        <p:nvSpPr>
          <p:cNvPr id="4100" name="Text Box 6"/>
          <p:cNvSpPr txBox="1">
            <a:spLocks noChangeArrowheads="1"/>
          </p:cNvSpPr>
          <p:nvPr/>
        </p:nvSpPr>
        <p:spPr bwMode="auto">
          <a:xfrm>
            <a:off x="3671455" y="2218765"/>
            <a:ext cx="1646786" cy="4675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r>
              <a:rPr lang="en-US" sz="2500">
                <a:latin typeface="Monotype Corsiva" charset="0"/>
                <a:cs typeface="+mn-cs"/>
              </a:rPr>
              <a:t>Presented to </a:t>
            </a:r>
          </a:p>
        </p:txBody>
      </p:sp>
      <p:sp>
        <p:nvSpPr>
          <p:cNvPr id="4101" name="Text Box 8"/>
          <p:cNvSpPr txBox="1">
            <a:spLocks noChangeArrowheads="1"/>
          </p:cNvSpPr>
          <p:nvPr/>
        </p:nvSpPr>
        <p:spPr bwMode="auto">
          <a:xfrm>
            <a:off x="4488296" y="3990695"/>
            <a:ext cx="165680" cy="4675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endParaRPr lang="en-US" sz="2500">
              <a:latin typeface="Monotype Corsiva" charset="0"/>
              <a:cs typeface="+mn-cs"/>
            </a:endParaRPr>
          </a:p>
        </p:txBody>
      </p:sp>
      <p:sp>
        <p:nvSpPr>
          <p:cNvPr id="4102" name="Text Box 11"/>
          <p:cNvSpPr txBox="1">
            <a:spLocks noChangeArrowheads="1"/>
          </p:cNvSpPr>
          <p:nvPr/>
        </p:nvSpPr>
        <p:spPr bwMode="auto">
          <a:xfrm>
            <a:off x="356627" y="3284725"/>
            <a:ext cx="8480761" cy="63683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algn="ctr" defTabSz="914608">
              <a:defRPr/>
            </a:pPr>
            <a:r>
              <a:rPr lang="en-US" b="1" dirty="0" smtClean="0">
                <a:latin typeface="Monotype Corsiva" charset="0"/>
                <a:cs typeface="+mn-cs"/>
              </a:rPr>
              <a:t>Michael and Lori Lyman</a:t>
            </a:r>
            <a:endParaRPr lang="en-US" b="1" dirty="0">
              <a:latin typeface="Monotype Corsiva" charset="0"/>
              <a:cs typeface="+mn-cs"/>
            </a:endParaRPr>
          </a:p>
        </p:txBody>
      </p:sp>
      <p:sp>
        <p:nvSpPr>
          <p:cNvPr id="4103" name="Text Box 12"/>
          <p:cNvSpPr txBox="1">
            <a:spLocks noChangeArrowheads="1"/>
          </p:cNvSpPr>
          <p:nvPr/>
        </p:nvSpPr>
        <p:spPr bwMode="auto">
          <a:xfrm>
            <a:off x="4180898" y="3770780"/>
            <a:ext cx="666043" cy="4675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r>
              <a:rPr lang="en-US" sz="2500">
                <a:latin typeface="Monotype Corsiva" charset="0"/>
                <a:cs typeface="+mn-cs"/>
              </a:rPr>
              <a:t>For</a:t>
            </a:r>
          </a:p>
        </p:txBody>
      </p:sp>
      <p:sp>
        <p:nvSpPr>
          <p:cNvPr id="4104" name="Text Box 13"/>
          <p:cNvSpPr txBox="1">
            <a:spLocks noChangeArrowheads="1"/>
          </p:cNvSpPr>
          <p:nvPr/>
        </p:nvSpPr>
        <p:spPr bwMode="auto">
          <a:xfrm>
            <a:off x="1018887" y="4228821"/>
            <a:ext cx="6912841" cy="112928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algn="ctr" defTabSz="914608">
              <a:defRPr/>
            </a:pPr>
            <a:r>
              <a:rPr lang="en-US" sz="1700">
                <a:cs typeface="+mn-cs"/>
              </a:rPr>
              <a:t> </a:t>
            </a:r>
            <a:r>
              <a:rPr lang="en-US" sz="1700" b="1">
                <a:cs typeface="+mn-cs"/>
              </a:rPr>
              <a:t>A Naturalized Shoreline and Wetland Protection which preserves the environmental integrity and water quality of the Glen Lake-Crystal River Watershed now and for future generations</a:t>
            </a:r>
          </a:p>
          <a:p>
            <a:pPr algn="ctr" defTabSz="914608">
              <a:defRPr/>
            </a:pPr>
            <a:endParaRPr lang="en-US" sz="1700">
              <a:cs typeface="+mn-cs"/>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1" name="Picture 4" descr="Susan Wilson  award picture"/>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7818" y="-16809"/>
            <a:ext cx="9559636" cy="689161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099" name="Text Box 5"/>
          <p:cNvSpPr txBox="1">
            <a:spLocks noChangeArrowheads="1"/>
          </p:cNvSpPr>
          <p:nvPr/>
        </p:nvSpPr>
        <p:spPr bwMode="auto">
          <a:xfrm>
            <a:off x="1454728" y="1075765"/>
            <a:ext cx="6699681" cy="52911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r>
              <a:rPr lang="en-US" sz="2900" b="1" dirty="0" smtClean="0">
                <a:latin typeface="Monotype Corsiva" charset="0"/>
                <a:cs typeface="+mn-cs"/>
              </a:rPr>
              <a:t>2016 </a:t>
            </a:r>
            <a:r>
              <a:rPr lang="en-US" sz="2900" b="1" dirty="0">
                <a:latin typeface="Monotype Corsiva" charset="0"/>
                <a:cs typeface="+mn-cs"/>
              </a:rPr>
              <a:t>Glen Lake Association Stewardship Award</a:t>
            </a:r>
          </a:p>
        </p:txBody>
      </p:sp>
      <p:sp>
        <p:nvSpPr>
          <p:cNvPr id="4100" name="Text Box 6"/>
          <p:cNvSpPr txBox="1">
            <a:spLocks noChangeArrowheads="1"/>
          </p:cNvSpPr>
          <p:nvPr/>
        </p:nvSpPr>
        <p:spPr bwMode="auto">
          <a:xfrm>
            <a:off x="3671455" y="2218765"/>
            <a:ext cx="1646786" cy="4675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r>
              <a:rPr lang="en-US" sz="2500">
                <a:latin typeface="Monotype Corsiva" charset="0"/>
                <a:cs typeface="+mn-cs"/>
              </a:rPr>
              <a:t>Presented to </a:t>
            </a:r>
          </a:p>
        </p:txBody>
      </p:sp>
      <p:sp>
        <p:nvSpPr>
          <p:cNvPr id="4101" name="Text Box 8"/>
          <p:cNvSpPr txBox="1">
            <a:spLocks noChangeArrowheads="1"/>
          </p:cNvSpPr>
          <p:nvPr/>
        </p:nvSpPr>
        <p:spPr bwMode="auto">
          <a:xfrm>
            <a:off x="4488296" y="3990695"/>
            <a:ext cx="165680" cy="4675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endParaRPr lang="en-US" sz="2500">
              <a:latin typeface="Monotype Corsiva" charset="0"/>
              <a:cs typeface="+mn-cs"/>
            </a:endParaRPr>
          </a:p>
        </p:txBody>
      </p:sp>
      <p:sp>
        <p:nvSpPr>
          <p:cNvPr id="4102" name="Text Box 11"/>
          <p:cNvSpPr txBox="1">
            <a:spLocks noChangeArrowheads="1"/>
          </p:cNvSpPr>
          <p:nvPr/>
        </p:nvSpPr>
        <p:spPr bwMode="auto">
          <a:xfrm>
            <a:off x="356627" y="3284725"/>
            <a:ext cx="8480761" cy="63683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algn="ctr" defTabSz="914608">
              <a:defRPr/>
            </a:pPr>
            <a:r>
              <a:rPr lang="en-US" b="1" dirty="0" smtClean="0">
                <a:latin typeface="Monotype Corsiva" charset="0"/>
                <a:cs typeface="+mn-cs"/>
              </a:rPr>
              <a:t>John </a:t>
            </a:r>
            <a:r>
              <a:rPr lang="en-US" b="1" dirty="0" err="1" smtClean="0">
                <a:latin typeface="Monotype Corsiva" charset="0"/>
                <a:cs typeface="+mn-cs"/>
              </a:rPr>
              <a:t>Soderholm</a:t>
            </a:r>
            <a:endParaRPr lang="en-US" b="1" dirty="0">
              <a:latin typeface="Monotype Corsiva" charset="0"/>
              <a:cs typeface="+mn-cs"/>
            </a:endParaRPr>
          </a:p>
        </p:txBody>
      </p:sp>
      <p:sp>
        <p:nvSpPr>
          <p:cNvPr id="4103" name="Text Box 12"/>
          <p:cNvSpPr txBox="1">
            <a:spLocks noChangeArrowheads="1"/>
          </p:cNvSpPr>
          <p:nvPr/>
        </p:nvSpPr>
        <p:spPr bwMode="auto">
          <a:xfrm>
            <a:off x="4180898" y="3770780"/>
            <a:ext cx="666043" cy="4675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defTabSz="914608">
              <a:defRPr/>
            </a:pPr>
            <a:r>
              <a:rPr lang="en-US" sz="2500">
                <a:latin typeface="Monotype Corsiva" charset="0"/>
                <a:cs typeface="+mn-cs"/>
              </a:rPr>
              <a:t>For</a:t>
            </a:r>
          </a:p>
        </p:txBody>
      </p:sp>
      <p:sp>
        <p:nvSpPr>
          <p:cNvPr id="4104" name="Text Box 13"/>
          <p:cNvSpPr txBox="1">
            <a:spLocks noChangeArrowheads="1"/>
          </p:cNvSpPr>
          <p:nvPr/>
        </p:nvSpPr>
        <p:spPr bwMode="auto">
          <a:xfrm>
            <a:off x="1018887" y="4228821"/>
            <a:ext cx="6912841" cy="112928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lIns="82039" tIns="41020" rIns="82039" bIns="41020">
            <a:spAutoFit/>
          </a:bodyPr>
          <a:lstStyle>
            <a:lvl1pPr>
              <a:defRPr sz="3600">
                <a:solidFill>
                  <a:schemeClr val="tx1"/>
                </a:solidFill>
                <a:latin typeface="Arial" charset="0"/>
                <a:ea typeface="ＭＳ Ｐゴシック" charset="0"/>
              </a:defRPr>
            </a:lvl1pPr>
            <a:lvl2pPr marL="742950" indent="-285750">
              <a:defRPr sz="3100">
                <a:solidFill>
                  <a:schemeClr val="tx1"/>
                </a:solidFill>
                <a:latin typeface="Arial" charset="0"/>
                <a:ea typeface="ＭＳ Ｐゴシック" charset="0"/>
              </a:defRPr>
            </a:lvl2pPr>
            <a:lvl3pPr marL="1143000" indent="-228600">
              <a:defRPr sz="27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hangingPunct="0">
              <a:defRPr sz="2200">
                <a:solidFill>
                  <a:schemeClr val="tx1"/>
                </a:solidFill>
                <a:latin typeface="Arial" charset="0"/>
                <a:ea typeface="ＭＳ Ｐゴシック" charset="0"/>
              </a:defRPr>
            </a:lvl6pPr>
            <a:lvl7pPr marL="2971800" indent="-228600" eaLnBrk="0" hangingPunct="0">
              <a:defRPr sz="2200">
                <a:solidFill>
                  <a:schemeClr val="tx1"/>
                </a:solidFill>
                <a:latin typeface="Arial" charset="0"/>
                <a:ea typeface="ＭＳ Ｐゴシック" charset="0"/>
              </a:defRPr>
            </a:lvl7pPr>
            <a:lvl8pPr marL="3429000" indent="-228600" eaLnBrk="0" hangingPunct="0">
              <a:defRPr sz="2200">
                <a:solidFill>
                  <a:schemeClr val="tx1"/>
                </a:solidFill>
                <a:latin typeface="Arial" charset="0"/>
                <a:ea typeface="ＭＳ Ｐゴシック" charset="0"/>
              </a:defRPr>
            </a:lvl8pPr>
            <a:lvl9pPr marL="3886200" indent="-228600" eaLnBrk="0" hangingPunct="0">
              <a:defRPr sz="2200">
                <a:solidFill>
                  <a:schemeClr val="tx1"/>
                </a:solidFill>
                <a:latin typeface="Arial" charset="0"/>
                <a:ea typeface="ＭＳ Ｐゴシック" charset="0"/>
              </a:defRPr>
            </a:lvl9pPr>
          </a:lstStyle>
          <a:p>
            <a:pPr algn="ctr" defTabSz="914608">
              <a:defRPr/>
            </a:pPr>
            <a:r>
              <a:rPr lang="en-US" sz="1700" dirty="0" smtClean="0">
                <a:cs typeface="+mn-cs"/>
              </a:rPr>
              <a:t> </a:t>
            </a:r>
            <a:r>
              <a:rPr lang="en-US" sz="1700" b="1" dirty="0" smtClean="0"/>
              <a:t>Outstanding service and leadership for 16 years to the Glen Lake-Crystal River Watershed, balancing community and development needs with protection of its lakes and streams.</a:t>
            </a:r>
          </a:p>
          <a:p>
            <a:pPr algn="ctr" defTabSz="914608">
              <a:defRPr/>
            </a:pPr>
            <a:endParaRPr lang="en-US" sz="1700" dirty="0">
              <a:cs typeface="+mn-cs"/>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6200" y="0"/>
            <a:ext cx="7162800" cy="1066800"/>
          </a:xfrm>
        </p:spPr>
        <p:txBody>
          <a:bodyPr/>
          <a:lstStyle/>
          <a:p>
            <a:pPr algn="l" eaLnBrk="1" hangingPunct="1">
              <a:defRPr/>
            </a:pPr>
            <a:r>
              <a:rPr lang="en-US" sz="4000" b="0" dirty="0">
                <a:latin typeface="Trebuchet MS" pitchFamily="4" charset="0"/>
                <a:ea typeface="ＭＳ Ｐゴシック" pitchFamily="4" charset="-128"/>
                <a:cs typeface="ＭＳ Ｐゴシック" pitchFamily="4" charset="-128"/>
              </a:rPr>
              <a:t>GLA  Development Committee</a:t>
            </a:r>
            <a:endParaRPr lang="en-US" dirty="0">
              <a:ea typeface="ＭＳ Ｐゴシック" pitchFamily="4" charset="-128"/>
              <a:cs typeface="ＭＳ Ｐゴシック" pitchFamily="4" charset="-128"/>
            </a:endParaRPr>
          </a:p>
        </p:txBody>
      </p:sp>
      <p:sp>
        <p:nvSpPr>
          <p:cNvPr id="2052" name="Rectangle 4"/>
          <p:cNvSpPr>
            <a:spLocks noGrp="1" noChangeArrowheads="1"/>
          </p:cNvSpPr>
          <p:nvPr>
            <p:ph type="body" sz="half" idx="1"/>
          </p:nvPr>
        </p:nvSpPr>
        <p:spPr>
          <a:xfrm>
            <a:off x="152400" y="1524000"/>
            <a:ext cx="3810000" cy="5257800"/>
          </a:xfrm>
        </p:spPr>
        <p:txBody>
          <a:bodyPr/>
          <a:lstStyle/>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Charles Ofenloch         Co-Chairman</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Sue Lake Co-Chairman</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Bruce Alton</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Denny Becker – Exofficio Member</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David Cassard</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Andra DuPont </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Bob Berlacher</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Richard Chormann</a:t>
            </a:r>
          </a:p>
          <a:p>
            <a:pPr marL="400050" indent="-400050" eaLnBrk="1" hangingPunct="1">
              <a:spcBef>
                <a:spcPts val="1200"/>
              </a:spcBef>
            </a:pPr>
            <a:r>
              <a:rPr lang="en-US" sz="2200">
                <a:latin typeface="Trebuchet MS" pitchFamily="-102" charset="0"/>
                <a:ea typeface="ＭＳ Ｐゴシック" pitchFamily="-102" charset="-128"/>
                <a:cs typeface="ＭＳ Ｐゴシック" pitchFamily="-102" charset="-128"/>
              </a:rPr>
              <a:t>Jim Dutmers</a:t>
            </a:r>
          </a:p>
        </p:txBody>
      </p:sp>
      <p:pic>
        <p:nvPicPr>
          <p:cNvPr id="16388" name="Picture 5" descr="BIG_LITTLE_GLENLAKE_02FLAT.jpg                                 00082383Macintosh HD                   7C26315B:"/>
          <p:cNvPicPr>
            <a:picLocks noGrp="1" noChangeAspect="1" noChangeArrowheads="1"/>
          </p:cNvPicPr>
          <p:nvPr>
            <p:ph sz="half" idx="2"/>
          </p:nvPr>
        </p:nvPicPr>
        <p:blipFill>
          <a:blip r:embed="rId2"/>
          <a:srcRect l="2586" r="9550"/>
          <a:stretch>
            <a:fillRect/>
          </a:stretch>
        </p:blipFill>
        <p:spPr>
          <a:xfrm>
            <a:off x="4572000" y="1143000"/>
            <a:ext cx="4197350" cy="2895600"/>
          </a:xfrm>
          <a:ln>
            <a:solidFill>
              <a:srgbClr val="000080"/>
            </a:solidFill>
          </a:ln>
        </p:spPr>
      </p:pic>
      <p:sp>
        <p:nvSpPr>
          <p:cNvPr id="16389" name="Rectangle 6"/>
          <p:cNvSpPr>
            <a:spLocks noChangeArrowheads="1"/>
          </p:cNvSpPr>
          <p:nvPr/>
        </p:nvSpPr>
        <p:spPr bwMode="auto">
          <a:xfrm>
            <a:off x="8059738" y="61658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90" name="TextBox 2"/>
          <p:cNvSpPr txBox="1">
            <a:spLocks noChangeArrowheads="1"/>
          </p:cNvSpPr>
          <p:nvPr/>
        </p:nvSpPr>
        <p:spPr bwMode="auto">
          <a:xfrm>
            <a:off x="3124200" y="4152900"/>
            <a:ext cx="2514600" cy="2400300"/>
          </a:xfrm>
          <a:prstGeom prst="rect">
            <a:avLst/>
          </a:prstGeom>
          <a:noFill/>
          <a:ln w="9525">
            <a:noFill/>
            <a:miter lim="800000"/>
            <a:headEnd/>
            <a:tailEnd/>
          </a:ln>
          <a:effectLst/>
        </p:spPr>
        <p:txBody>
          <a:bodyPr>
            <a:prstTxWarp prst="textNoShape">
              <a:avLst/>
            </a:prstTxWarp>
          </a:bodyPr>
          <a:lstStyle/>
          <a:p>
            <a:pPr marL="400050" indent="-400050" eaLnBrk="1" hangingPunct="1">
              <a:spcBef>
                <a:spcPts val="1200"/>
              </a:spcBef>
              <a:buClr>
                <a:schemeClr val="hlink"/>
              </a:buClr>
              <a:buSzPct val="80000"/>
              <a:buFont typeface="Wingdings" pitchFamily="4" charset="2"/>
              <a:buChar char="Ø"/>
              <a:defRPr/>
            </a:pPr>
            <a:r>
              <a:rPr lang="en-US" sz="2200" dirty="0">
                <a:effectLst>
                  <a:outerShdw blurRad="38100" dist="38100" dir="2700000" algn="tl">
                    <a:srgbClr val="000000"/>
                  </a:outerShdw>
                </a:effectLst>
                <a:latin typeface="Trebuchet MS" pitchFamily="4" charset="0"/>
                <a:ea typeface="ＭＳ Ｐゴシック" pitchFamily="4" charset="-128"/>
                <a:cs typeface="ＭＳ Ｐゴシック" pitchFamily="4" charset="-128"/>
              </a:rPr>
              <a:t>David Herr</a:t>
            </a:r>
          </a:p>
          <a:p>
            <a:pPr marL="400050" indent="-400050" eaLnBrk="1" hangingPunct="1">
              <a:spcBef>
                <a:spcPts val="1200"/>
              </a:spcBef>
              <a:buClr>
                <a:schemeClr val="hlink"/>
              </a:buClr>
              <a:buSzPct val="80000"/>
              <a:buFont typeface="Wingdings" pitchFamily="4" charset="2"/>
              <a:buChar char="Ø"/>
              <a:defRPr/>
            </a:pPr>
            <a:r>
              <a:rPr lang="en-US" sz="2200" dirty="0">
                <a:effectLst>
                  <a:outerShdw blurRad="38100" dist="38100" dir="2700000" algn="tl">
                    <a:srgbClr val="000000"/>
                  </a:outerShdw>
                </a:effectLst>
                <a:latin typeface="Trebuchet MS" pitchFamily="4" charset="0"/>
                <a:ea typeface="ＭＳ Ｐゴシック" pitchFamily="4" charset="-128"/>
                <a:cs typeface="ＭＳ Ｐゴシック" pitchFamily="4" charset="-128"/>
              </a:rPr>
              <a:t>Lori Lyman</a:t>
            </a:r>
          </a:p>
          <a:p>
            <a:pPr marL="400050" indent="-400050" eaLnBrk="1" hangingPunct="1">
              <a:spcBef>
                <a:spcPts val="1200"/>
              </a:spcBef>
              <a:buClr>
                <a:schemeClr val="hlink"/>
              </a:buClr>
              <a:buSzPct val="80000"/>
              <a:buFont typeface="Wingdings" pitchFamily="4" charset="2"/>
              <a:buChar char="Ø"/>
              <a:defRPr/>
            </a:pPr>
            <a:r>
              <a:rPr lang="en-US" sz="2200" dirty="0">
                <a:effectLst>
                  <a:outerShdw blurRad="38100" dist="38100" dir="2700000" algn="tl">
                    <a:srgbClr val="000000"/>
                  </a:outerShdw>
                </a:effectLst>
                <a:latin typeface="Trebuchet MS" pitchFamily="4" charset="0"/>
                <a:ea typeface="ＭＳ Ｐゴシック" pitchFamily="4" charset="-128"/>
                <a:cs typeface="ＭＳ Ｐゴシック" pitchFamily="4" charset="-128"/>
              </a:rPr>
              <a:t>Roy </a:t>
            </a:r>
            <a:r>
              <a:rPr lang="en-US" sz="2200" dirty="0" err="1">
                <a:effectLst>
                  <a:outerShdw blurRad="38100" dist="38100" dir="2700000" algn="tl">
                    <a:srgbClr val="000000"/>
                  </a:outerShdw>
                </a:effectLst>
                <a:latin typeface="Trebuchet MS" pitchFamily="4" charset="0"/>
                <a:ea typeface="ＭＳ Ｐゴシック" pitchFamily="4" charset="-128"/>
                <a:cs typeface="ＭＳ Ｐゴシック" pitchFamily="4" charset="-128"/>
              </a:rPr>
              <a:t>Pentilla</a:t>
            </a:r>
            <a:endParaRPr lang="en-US" sz="2200" dirty="0">
              <a:effectLst>
                <a:outerShdw blurRad="38100" dist="38100" dir="2700000" algn="tl">
                  <a:srgbClr val="000000"/>
                </a:outerShdw>
              </a:effectLst>
              <a:latin typeface="Trebuchet MS" pitchFamily="4" charset="0"/>
              <a:ea typeface="ＭＳ Ｐゴシック" pitchFamily="4" charset="-128"/>
              <a:cs typeface="ＭＳ Ｐゴシック" pitchFamily="4" charset="-128"/>
            </a:endParaRPr>
          </a:p>
          <a:p>
            <a:pPr marL="400050" indent="-400050" eaLnBrk="1" hangingPunct="1">
              <a:spcBef>
                <a:spcPts val="1200"/>
              </a:spcBef>
              <a:buClr>
                <a:schemeClr val="hlink"/>
              </a:buClr>
              <a:buSzPct val="80000"/>
              <a:buFont typeface="Wingdings" pitchFamily="4" charset="2"/>
              <a:buChar char="Ø"/>
              <a:defRPr/>
            </a:pPr>
            <a:r>
              <a:rPr lang="en-US" sz="2200" dirty="0">
                <a:effectLst>
                  <a:outerShdw blurRad="38100" dist="38100" dir="2700000" algn="tl">
                    <a:srgbClr val="000000"/>
                  </a:outerShdw>
                </a:effectLst>
                <a:latin typeface="Trebuchet MS" pitchFamily="4" charset="0"/>
                <a:ea typeface="ＭＳ Ｐゴシック" pitchFamily="4" charset="-128"/>
                <a:cs typeface="ＭＳ Ｐゴシック" pitchFamily="4" charset="-128"/>
              </a:rPr>
              <a:t>Tim Unger</a:t>
            </a:r>
          </a:p>
          <a:p>
            <a:pPr marL="400050" indent="-400050" eaLnBrk="1" hangingPunct="1">
              <a:spcBef>
                <a:spcPts val="1200"/>
              </a:spcBef>
              <a:buClr>
                <a:schemeClr val="hlink"/>
              </a:buClr>
              <a:buSzPct val="80000"/>
              <a:buFont typeface="Wingdings" pitchFamily="4" charset="2"/>
              <a:buChar char="Ø"/>
              <a:defRPr/>
            </a:pPr>
            <a:r>
              <a:rPr lang="en-US" sz="2200" dirty="0">
                <a:effectLst>
                  <a:outerShdw blurRad="38100" dist="38100" dir="2700000" algn="tl">
                    <a:srgbClr val="000000"/>
                  </a:outerShdw>
                </a:effectLst>
                <a:latin typeface="Trebuchet MS" pitchFamily="4" charset="0"/>
                <a:ea typeface="ＭＳ Ｐゴシック" pitchFamily="4" charset="-128"/>
                <a:cs typeface="ＭＳ Ｐゴシック" pitchFamily="4" charset="-128"/>
              </a:rPr>
              <a:t>Bill </a:t>
            </a:r>
            <a:r>
              <a:rPr lang="en-US" sz="2200" dirty="0" err="1">
                <a:effectLst>
                  <a:outerShdw blurRad="38100" dist="38100" dir="2700000" algn="tl">
                    <a:srgbClr val="000000"/>
                  </a:outerShdw>
                </a:effectLst>
                <a:latin typeface="Trebuchet MS" pitchFamily="4" charset="0"/>
                <a:ea typeface="ＭＳ Ｐゴシック" pitchFamily="4" charset="-128"/>
                <a:cs typeface="ＭＳ Ｐゴシック" pitchFamily="4" charset="-128"/>
              </a:rPr>
              <a:t>Witler</a:t>
            </a:r>
            <a:endParaRPr lang="en-US" sz="2200" dirty="0">
              <a:effectLst>
                <a:outerShdw blurRad="38100" dist="38100" dir="2700000" algn="tl">
                  <a:srgbClr val="000000"/>
                </a:outerShdw>
              </a:effectLst>
              <a:latin typeface="Trebuchet MS" pitchFamily="4" charset="0"/>
              <a:ea typeface="ＭＳ Ｐゴシック" pitchFamily="4" charset="-128"/>
              <a:cs typeface="ＭＳ Ｐゴシック" pitchFamily="4" charset="-128"/>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0" y="76200"/>
            <a:ext cx="9144000" cy="1600200"/>
          </a:xfrm>
        </p:spPr>
        <p:txBody>
          <a:bodyPr/>
          <a:lstStyle/>
          <a:p>
            <a:pPr eaLnBrk="1" hangingPunct="1">
              <a:defRPr/>
            </a:pPr>
            <a:r>
              <a:rPr lang="en-US" sz="2000" i="1">
                <a:latin typeface="Trebuchet MS" pitchFamily="4" charset="0"/>
                <a:ea typeface="ＭＳ Ｐゴシック" pitchFamily="4" charset="-128"/>
                <a:cs typeface="ＭＳ Ｐゴシック" pitchFamily="4" charset="-128"/>
              </a:rPr>
              <a:t>The goal of the Glen Lake Association Development Committee is to provide long term financial stability for the Association in order to preserve this fragile natural resource for generations to come and support its award winning watershed protection programs </a:t>
            </a:r>
            <a:endParaRPr lang="en-US" sz="2000">
              <a:ea typeface="ＭＳ Ｐゴシック" pitchFamily="4" charset="-128"/>
              <a:cs typeface="ＭＳ Ｐゴシック" pitchFamily="4" charset="-128"/>
            </a:endParaRPr>
          </a:p>
        </p:txBody>
      </p:sp>
      <p:pic>
        <p:nvPicPr>
          <p:cNvPr id="17411" name="Picture 5" descr="DSC_8947.jpg                                                   00082383Macintosh HD                   7C26315B:"/>
          <p:cNvPicPr>
            <a:picLocks noGrp="1" noChangeAspect="1" noChangeArrowheads="1"/>
          </p:cNvPicPr>
          <p:nvPr>
            <p:ph idx="1"/>
          </p:nvPr>
        </p:nvPicPr>
        <p:blipFill>
          <a:blip r:embed="rId2"/>
          <a:srcRect/>
          <a:stretch>
            <a:fillRect/>
          </a:stretch>
        </p:blipFill>
        <p:spPr>
          <a:xfrm>
            <a:off x="1219200" y="1795463"/>
            <a:ext cx="6823075" cy="4530725"/>
          </a:xfrm>
          <a:ln>
            <a:solidFill>
              <a:srgbClr val="000080"/>
            </a:solidFill>
          </a:ln>
        </p:spPr>
      </p:pic>
      <p:sp>
        <p:nvSpPr>
          <p:cNvPr id="17412" name="Rectangle 9"/>
          <p:cNvSpPr>
            <a:spLocks noChangeArrowheads="1"/>
          </p:cNvSpPr>
          <p:nvPr/>
        </p:nvSpPr>
        <p:spPr bwMode="auto">
          <a:xfrm>
            <a:off x="468313" y="17954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2743200"/>
          </a:xfrm>
        </p:spPr>
        <p:txBody>
          <a:bodyPr/>
          <a:lstStyle/>
          <a:p>
            <a:pPr>
              <a:lnSpc>
                <a:spcPct val="200000"/>
              </a:lnSpc>
              <a:defRPr/>
            </a:pPr>
            <a:r>
              <a:rPr lang="en-US" b="0">
                <a:latin typeface="Trebuchet MS" pitchFamily="4" charset="0"/>
                <a:ea typeface="ＭＳ Ｐゴシック" pitchFamily="4" charset="-128"/>
                <a:cs typeface="ＭＳ Ｐゴシック" pitchFamily="4" charset="-128"/>
              </a:rPr>
              <a:t>Becoming A Legend</a:t>
            </a:r>
            <a:br>
              <a:rPr lang="en-US" b="0">
                <a:latin typeface="Trebuchet MS" pitchFamily="4" charset="0"/>
                <a:ea typeface="ＭＳ Ｐゴシック" pitchFamily="4" charset="-128"/>
                <a:cs typeface="ＭＳ Ｐゴシック" pitchFamily="4" charset="-128"/>
              </a:rPr>
            </a:br>
            <a:r>
              <a:rPr lang="en-US" b="0">
                <a:latin typeface="Trebuchet MS" pitchFamily="4" charset="0"/>
                <a:ea typeface="ＭＳ Ｐゴシック" pitchFamily="4" charset="-128"/>
                <a:cs typeface="ＭＳ Ｐゴシック" pitchFamily="4" charset="-128"/>
              </a:rPr>
              <a:t>Through Planned Giving</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Trebuchet MS" pitchFamily="4" charset="0"/>
                <a:ea typeface="ＭＳ Ｐゴシック" pitchFamily="4" charset="-128"/>
                <a:cs typeface="ＭＳ Ｐゴシック" pitchFamily="4" charset="-128"/>
              </a:rPr>
              <a:t>GLA Legends</a:t>
            </a:r>
            <a:br>
              <a:rPr lang="en-US">
                <a:latin typeface="Trebuchet MS" pitchFamily="4" charset="0"/>
                <a:ea typeface="ＭＳ Ｐゴシック" pitchFamily="4" charset="-128"/>
                <a:cs typeface="ＭＳ Ｐゴシック" pitchFamily="4" charset="-128"/>
              </a:rPr>
            </a:br>
            <a:endParaRPr lang="en-US" sz="2800">
              <a:latin typeface="Trebuchet MS" pitchFamily="4" charset="0"/>
              <a:ea typeface="ＭＳ Ｐゴシック" pitchFamily="4" charset="-128"/>
              <a:cs typeface="ＭＳ Ｐゴシック" pitchFamily="4" charset="-128"/>
            </a:endParaRPr>
          </a:p>
        </p:txBody>
      </p:sp>
      <p:sp>
        <p:nvSpPr>
          <p:cNvPr id="3" name="Content Placeholder 2"/>
          <p:cNvSpPr>
            <a:spLocks noGrp="1"/>
          </p:cNvSpPr>
          <p:nvPr>
            <p:ph idx="1"/>
          </p:nvPr>
        </p:nvSpPr>
        <p:spPr>
          <a:xfrm>
            <a:off x="457200" y="1295400"/>
            <a:ext cx="8229600" cy="5410200"/>
          </a:xfrm>
        </p:spPr>
        <p:txBody>
          <a:bodyPr/>
          <a:lstStyle/>
          <a:p>
            <a:pPr>
              <a:spcBef>
                <a:spcPts val="2400"/>
              </a:spcBef>
              <a:buFont typeface="Wingdings" pitchFamily="4" charset="2"/>
              <a:buChar char="Ø"/>
              <a:defRPr/>
            </a:pPr>
            <a:r>
              <a:rPr lang="en-US" dirty="0">
                <a:latin typeface="Trebuchet MS" pitchFamily="4" charset="0"/>
                <a:ea typeface="ＭＳ Ｐゴシック" pitchFamily="4" charset="-128"/>
                <a:cs typeface="ＭＳ Ｐゴシック" pitchFamily="4" charset="-128"/>
              </a:rPr>
              <a:t>Support the Mission of the GLA</a:t>
            </a:r>
          </a:p>
          <a:p>
            <a:pPr>
              <a:spcBef>
                <a:spcPts val="2400"/>
              </a:spcBef>
              <a:buFont typeface="Wingdings" pitchFamily="4" charset="2"/>
              <a:buChar char="Ø"/>
              <a:defRPr/>
            </a:pPr>
            <a:r>
              <a:rPr lang="en-US" dirty="0">
                <a:latin typeface="Trebuchet MS" pitchFamily="4" charset="0"/>
                <a:ea typeface="ＭＳ Ｐゴシック" pitchFamily="4" charset="-128"/>
                <a:cs typeface="ＭＳ Ｐゴシック" pitchFamily="4" charset="-128"/>
              </a:rPr>
              <a:t>Include the GLA in your Estate Planning</a:t>
            </a:r>
          </a:p>
          <a:p>
            <a:pPr>
              <a:spcBef>
                <a:spcPts val="2400"/>
              </a:spcBef>
              <a:buFont typeface="Wingdings" pitchFamily="4" charset="2"/>
              <a:buChar char="Ø"/>
              <a:defRPr/>
            </a:pPr>
            <a:r>
              <a:rPr lang="en-US" dirty="0">
                <a:latin typeface="Trebuchet MS" pitchFamily="4" charset="0"/>
                <a:ea typeface="ＭＳ Ｐゴシック" pitchFamily="4" charset="-128"/>
                <a:cs typeface="ＭＳ Ｐゴシック" pitchFamily="4" charset="-128"/>
              </a:rPr>
              <a:t>Legends will be recognized annually for their support</a:t>
            </a:r>
          </a:p>
          <a:p>
            <a:pPr>
              <a:spcBef>
                <a:spcPts val="2400"/>
              </a:spcBef>
              <a:buFont typeface="Wingdings" pitchFamily="4" charset="2"/>
              <a:buChar char="Ø"/>
              <a:defRPr/>
            </a:pPr>
            <a:r>
              <a:rPr lang="en-US" dirty="0">
                <a:latin typeface="Trebuchet MS" pitchFamily="4" charset="0"/>
                <a:ea typeface="ＭＳ Ｐゴシック" pitchFamily="4" charset="-128"/>
                <a:cs typeface="ＭＳ Ｐゴシック" pitchFamily="4" charset="-128"/>
              </a:rPr>
              <a:t>We currently have twenty</a:t>
            </a:r>
            <a:r>
              <a:rPr lang="en-US" dirty="0" smtClean="0">
                <a:latin typeface="Trebuchet MS" pitchFamily="4" charset="0"/>
                <a:ea typeface="ＭＳ Ｐゴシック" pitchFamily="4" charset="-128"/>
                <a:cs typeface="ＭＳ Ｐゴシック" pitchFamily="4" charset="-128"/>
              </a:rPr>
              <a:t> seven legends</a:t>
            </a:r>
            <a:endParaRPr lang="en-US" dirty="0">
              <a:latin typeface="Trebuchet MS" pitchFamily="4" charset="0"/>
              <a:ea typeface="ＭＳ Ｐゴシック" pitchFamily="4" charset="-128"/>
              <a:cs typeface="ＭＳ Ｐゴシック" pitchFamily="4" charset="-128"/>
            </a:endParaRPr>
          </a:p>
          <a:p>
            <a:pPr>
              <a:spcBef>
                <a:spcPts val="2400"/>
              </a:spcBef>
              <a:buFont typeface="Wingdings" pitchFamily="4" charset="2"/>
              <a:buChar char="Ø"/>
              <a:defRPr/>
            </a:pPr>
            <a:r>
              <a:rPr lang="en-US" dirty="0">
                <a:latin typeface="Trebuchet MS" pitchFamily="4" charset="0"/>
                <a:ea typeface="ＭＳ Ｐゴシック" pitchFamily="4" charset="-128"/>
                <a:cs typeface="ＭＳ Ｐゴシック" pitchFamily="4" charset="-128"/>
              </a:rPr>
              <a:t>Notify the Development Committee when you include the GLA in your will and, you too, will become a legend</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05568"/>
          </a:xfrm>
        </p:spPr>
        <p:txBody>
          <a:bodyPr/>
          <a:lstStyle/>
          <a:p>
            <a:pPr>
              <a:defRPr/>
            </a:pPr>
            <a:r>
              <a:rPr lang="en-US" sz="4000" dirty="0">
                <a:latin typeface="Trebuchet MS" pitchFamily="4" charset="0"/>
                <a:ea typeface="ＭＳ Ｐゴシック" pitchFamily="4" charset="-128"/>
                <a:cs typeface="ＭＳ Ｐゴシック" pitchFamily="4" charset="-128"/>
              </a:rPr>
              <a:t/>
            </a:r>
            <a:br>
              <a:rPr lang="en-US" sz="4000" dirty="0">
                <a:latin typeface="Trebuchet MS" pitchFamily="4" charset="0"/>
                <a:ea typeface="ＭＳ Ｐゴシック" pitchFamily="4" charset="-128"/>
                <a:cs typeface="ＭＳ Ｐゴシック" pitchFamily="4" charset="-128"/>
              </a:rPr>
            </a:br>
            <a:r>
              <a:rPr lang="en-US" sz="4000" dirty="0">
                <a:latin typeface="Trebuchet MS" pitchFamily="4" charset="0"/>
                <a:ea typeface="ＭＳ Ｐゴシック" pitchFamily="4" charset="-128"/>
                <a:cs typeface="ＭＳ Ｐゴシック" pitchFamily="4" charset="-128"/>
              </a:rPr>
              <a:t>GLA Legends</a:t>
            </a:r>
            <a:br>
              <a:rPr lang="en-US" sz="4000" dirty="0">
                <a:latin typeface="Trebuchet MS" pitchFamily="4" charset="0"/>
                <a:ea typeface="ＭＳ Ｐゴシック" pitchFamily="4" charset="-128"/>
                <a:cs typeface="ＭＳ Ｐゴシック" pitchFamily="4" charset="-128"/>
              </a:rPr>
            </a:br>
            <a:endParaRPr lang="en-US" sz="4000" dirty="0">
              <a:latin typeface="Trebuchet MS" pitchFamily="4" charset="0"/>
              <a:ea typeface="ＭＳ Ｐゴシック" pitchFamily="4" charset="-128"/>
              <a:cs typeface="ＭＳ Ｐゴシック" pitchFamily="4" charset="-128"/>
            </a:endParaRPr>
          </a:p>
        </p:txBody>
      </p:sp>
      <p:sp>
        <p:nvSpPr>
          <p:cNvPr id="3" name="Content Placeholder 2"/>
          <p:cNvSpPr>
            <a:spLocks noGrp="1"/>
          </p:cNvSpPr>
          <p:nvPr>
            <p:ph idx="1"/>
          </p:nvPr>
        </p:nvSpPr>
        <p:spPr>
          <a:xfrm>
            <a:off x="1" y="805569"/>
            <a:ext cx="9144000" cy="6052431"/>
          </a:xfrm>
        </p:spPr>
        <p:txBody>
          <a:bodyPr numCol="2"/>
          <a:lstStyle/>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Bruce and Christie Alton</a:t>
            </a: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Sumner and Irene </a:t>
            </a:r>
            <a:r>
              <a:rPr lang="en-US" sz="2400" dirty="0" err="1">
                <a:latin typeface="Trebuchet MS" pitchFamily="4" charset="0"/>
                <a:ea typeface="ＭＳ Ｐゴシック" pitchFamily="4" charset="-128"/>
                <a:cs typeface="ＭＳ Ｐゴシック" pitchFamily="4" charset="-128"/>
              </a:rPr>
              <a:t>Bagby</a:t>
            </a: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Patrick and Cheryl Barry</a:t>
            </a: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Denny and Carole Becker</a:t>
            </a: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Bob and T Boles</a:t>
            </a: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David and Cara </a:t>
            </a:r>
            <a:r>
              <a:rPr lang="en-US" sz="2400" dirty="0" err="1">
                <a:latin typeface="Trebuchet MS" pitchFamily="4" charset="0"/>
                <a:ea typeface="ＭＳ Ｐゴシック" pitchFamily="4" charset="-128"/>
                <a:cs typeface="ＭＳ Ｐゴシック" pitchFamily="4" charset="-128"/>
              </a:rPr>
              <a:t>Cassard</a:t>
            </a: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Richard</a:t>
            </a:r>
            <a:r>
              <a:rPr lang="en-US" sz="2400" dirty="0" smtClean="0">
                <a:latin typeface="Trebuchet MS" pitchFamily="4" charset="0"/>
                <a:ea typeface="ＭＳ Ｐゴシック" pitchFamily="4" charset="-128"/>
                <a:cs typeface="ＭＳ Ｐゴシック" pitchFamily="4" charset="-128"/>
              </a:rPr>
              <a:t> and Carolyn </a:t>
            </a:r>
            <a:r>
              <a:rPr lang="en-US" sz="2400" dirty="0" err="1">
                <a:latin typeface="Trebuchet MS" pitchFamily="4" charset="0"/>
                <a:ea typeface="ＭＳ Ｐゴシック" pitchFamily="4" charset="-128"/>
                <a:cs typeface="ＭＳ Ｐゴシック" pitchFamily="4" charset="-128"/>
              </a:rPr>
              <a:t>Chormann</a:t>
            </a: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James and Sharon Doyle</a:t>
            </a:r>
          </a:p>
          <a:p>
            <a:pPr>
              <a:spcBef>
                <a:spcPct val="0"/>
              </a:spcBef>
              <a:spcAft>
                <a:spcPts val="400"/>
              </a:spcAft>
              <a:buFont typeface="Wingdings" pitchFamily="4" charset="2"/>
              <a:buChar char="v"/>
              <a:defRPr/>
            </a:pPr>
            <a:r>
              <a:rPr lang="en-US" sz="2400" dirty="0">
                <a:latin typeface="Trebuchet MS" pitchFamily="4" charset="0"/>
                <a:ea typeface="ＭＳ Ｐゴシック" pitchFamily="4" charset="-128"/>
                <a:cs typeface="ＭＳ Ｐゴシック" pitchFamily="4" charset="-128"/>
              </a:rPr>
              <a:t>Jim and Susan </a:t>
            </a:r>
            <a:r>
              <a:rPr lang="en-US" sz="2400" dirty="0" err="1" smtClean="0">
                <a:latin typeface="Trebuchet MS" pitchFamily="4" charset="0"/>
                <a:ea typeface="ＭＳ Ｐゴシック" pitchFamily="4" charset="-128"/>
                <a:cs typeface="ＭＳ Ｐゴシック" pitchFamily="4" charset="-128"/>
              </a:rPr>
              <a:t>Dutmers</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Tom and Monica </a:t>
            </a:r>
            <a:r>
              <a:rPr lang="en-US" sz="2400" dirty="0" err="1" smtClean="0">
                <a:latin typeface="Trebuchet MS" pitchFamily="4" charset="0"/>
                <a:ea typeface="ＭＳ Ｐゴシック" pitchFamily="4" charset="-128"/>
                <a:cs typeface="ＭＳ Ｐゴシック" pitchFamily="4" charset="-128"/>
              </a:rPr>
              <a:t>Dutmers</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David and Maureen Herr</a:t>
            </a: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John and Carolyn Hoagland</a:t>
            </a:r>
          </a:p>
          <a:p>
            <a:pPr>
              <a:spcBef>
                <a:spcPct val="0"/>
              </a:spcBef>
              <a:spcAft>
                <a:spcPts val="400"/>
              </a:spcAft>
              <a:buFont typeface="Wingdings" pitchFamily="4" charset="2"/>
              <a:buChar char="v"/>
              <a:defRPr/>
            </a:pP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Gary and Christine </a:t>
            </a:r>
            <a:r>
              <a:rPr lang="en-US" sz="2400" dirty="0" err="1" smtClean="0">
                <a:latin typeface="Trebuchet MS" pitchFamily="4" charset="0"/>
                <a:ea typeface="ＭＳ Ｐゴシック" pitchFamily="4" charset="-128"/>
                <a:cs typeface="ＭＳ Ｐゴシック" pitchFamily="4" charset="-128"/>
              </a:rPr>
              <a:t>Peppler</a:t>
            </a:r>
            <a:r>
              <a:rPr lang="en-US" sz="2400" dirty="0" smtClean="0">
                <a:latin typeface="Trebuchet MS" pitchFamily="4" charset="0"/>
                <a:ea typeface="ＭＳ Ｐゴシック" pitchFamily="4" charset="-128"/>
                <a:cs typeface="ＭＳ Ｐゴシック" pitchFamily="4" charset="-128"/>
              </a:rPr>
              <a:t> Johnson</a:t>
            </a: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Rob and Barb </a:t>
            </a:r>
            <a:r>
              <a:rPr lang="en-US" sz="2400" dirty="0" err="1" smtClean="0">
                <a:latin typeface="Trebuchet MS" pitchFamily="4" charset="0"/>
                <a:ea typeface="ＭＳ Ｐゴシック" pitchFamily="4" charset="-128"/>
                <a:cs typeface="ＭＳ Ｐゴシック" pitchFamily="4" charset="-128"/>
              </a:rPr>
              <a:t>Karner</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Thomas and Marilyn </a:t>
            </a:r>
            <a:r>
              <a:rPr lang="en-US" sz="2400" dirty="0" err="1" smtClean="0">
                <a:latin typeface="Trebuchet MS" pitchFamily="4" charset="0"/>
                <a:ea typeface="ＭＳ Ｐゴシック" pitchFamily="4" charset="-128"/>
                <a:cs typeface="ＭＳ Ｐゴシック" pitchFamily="4" charset="-128"/>
              </a:rPr>
              <a:t>Klingaman</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Joe and Sue Lake</a:t>
            </a: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Michael and Lori Lyman</a:t>
            </a: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Bill and Suzanne </a:t>
            </a:r>
            <a:r>
              <a:rPr lang="en-US" sz="2400" dirty="0" err="1" smtClean="0">
                <a:latin typeface="Trebuchet MS" pitchFamily="4" charset="0"/>
                <a:ea typeface="ＭＳ Ｐゴシック" pitchFamily="4" charset="-128"/>
                <a:cs typeface="ＭＳ Ｐゴシック" pitchFamily="4" charset="-128"/>
              </a:rPr>
              <a:t>Meserve</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Charles and Sara </a:t>
            </a:r>
            <a:r>
              <a:rPr lang="en-US" sz="2400" dirty="0" err="1" smtClean="0">
                <a:latin typeface="Trebuchet MS" pitchFamily="4" charset="0"/>
                <a:ea typeface="ＭＳ Ｐゴシック" pitchFamily="4" charset="-128"/>
                <a:cs typeface="ＭＳ Ｐゴシック" pitchFamily="4" charset="-128"/>
              </a:rPr>
              <a:t>Ofenloch</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Charles Patton</a:t>
            </a: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John </a:t>
            </a:r>
            <a:r>
              <a:rPr lang="en-US" sz="2400" dirty="0" err="1" smtClean="0">
                <a:latin typeface="Trebuchet MS" pitchFamily="4" charset="0"/>
                <a:ea typeface="ＭＳ Ｐゴシック" pitchFamily="4" charset="-128"/>
                <a:cs typeface="ＭＳ Ｐゴシック" pitchFamily="4" charset="-128"/>
              </a:rPr>
              <a:t>Peppler</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Dr. Richard and Barbara Schilling</a:t>
            </a:r>
          </a:p>
          <a:p>
            <a:pPr>
              <a:spcBef>
                <a:spcPct val="0"/>
              </a:spcBef>
              <a:spcAft>
                <a:spcPts val="400"/>
              </a:spcAft>
              <a:buFont typeface="Wingdings" pitchFamily="4" charset="2"/>
              <a:buChar char="v"/>
              <a:defRPr/>
            </a:pPr>
            <a:r>
              <a:rPr lang="en-US" sz="2400" dirty="0" smtClean="0">
                <a:latin typeface="Trebuchet MS" pitchFamily="4" charset="0"/>
                <a:ea typeface="ＭＳ Ｐゴシック" pitchFamily="4" charset="-128"/>
                <a:cs typeface="ＭＳ Ｐゴシック" pitchFamily="4" charset="-128"/>
              </a:rPr>
              <a:t>Bill and Rita </a:t>
            </a:r>
            <a:r>
              <a:rPr lang="en-US" sz="2400" dirty="0" err="1" smtClean="0">
                <a:latin typeface="Trebuchet MS" pitchFamily="4" charset="0"/>
                <a:ea typeface="ＭＳ Ｐゴシック" pitchFamily="4" charset="-128"/>
                <a:cs typeface="ＭＳ Ｐゴシック" pitchFamily="4" charset="-128"/>
              </a:rPr>
              <a:t>Witler</a:t>
            </a: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v"/>
              <a:defRPr/>
            </a:pPr>
            <a:endParaRPr lang="en-US" sz="2400" dirty="0" smtClean="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None/>
              <a:defRPr/>
            </a:pP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
              <a:defRPr/>
            </a:pP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
              <a:defRPr/>
            </a:pP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None/>
              <a:defRPr/>
            </a:pP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None/>
              <a:defRPr/>
            </a:pP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
              <a:defRPr/>
            </a:pPr>
            <a:endParaRPr lang="en-US" sz="2400" dirty="0">
              <a:latin typeface="Trebuchet MS" pitchFamily="4" charset="0"/>
              <a:ea typeface="ＭＳ Ｐゴシック" pitchFamily="4" charset="-128"/>
              <a:cs typeface="ＭＳ Ｐゴシック" pitchFamily="4" charset="-128"/>
            </a:endParaRPr>
          </a:p>
          <a:p>
            <a:pPr>
              <a:spcBef>
                <a:spcPct val="0"/>
              </a:spcBef>
              <a:spcAft>
                <a:spcPts val="400"/>
              </a:spcAft>
              <a:buFont typeface="Wingdings" pitchFamily="4" charset="2"/>
              <a:buChar char=""/>
              <a:defRPr/>
            </a:pPr>
            <a:endParaRPr lang="en-US" sz="2400" dirty="0">
              <a:latin typeface="Trebuchet MS" pitchFamily="4" charset="0"/>
              <a:ea typeface="ＭＳ Ｐゴシック" pitchFamily="4" charset="-128"/>
              <a:cs typeface="ＭＳ Ｐゴシック" pitchFamily="4" charset="-128"/>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371600"/>
          </a:xfrm>
        </p:spPr>
        <p:txBody>
          <a:bodyPr/>
          <a:lstStyle/>
          <a:p>
            <a:pPr>
              <a:defRPr/>
            </a:pPr>
            <a:r>
              <a:rPr lang="en-US" dirty="0">
                <a:ea typeface="ＭＳ Ｐゴシック" pitchFamily="4" charset="-128"/>
                <a:cs typeface="ＭＳ Ｐゴシック" pitchFamily="4" charset="-128"/>
              </a:rPr>
              <a:t>2</a:t>
            </a:r>
            <a:r>
              <a:rPr lang="en-US" sz="4000" dirty="0">
                <a:ea typeface="ＭＳ Ｐゴシック" pitchFamily="4" charset="-128"/>
                <a:cs typeface="ＭＳ Ｐゴシック" pitchFamily="4" charset="-128"/>
              </a:rPr>
              <a:t>016</a:t>
            </a:r>
            <a:r>
              <a:rPr lang="en-US" dirty="0" smtClean="0">
                <a:ea typeface="ＭＳ Ｐゴシック" pitchFamily="4" charset="-128"/>
                <a:cs typeface="ＭＳ Ｐゴシック" pitchFamily="4" charset="-128"/>
              </a:rPr>
              <a:t> </a:t>
            </a:r>
            <a:r>
              <a:rPr lang="en-US" sz="4000" dirty="0" smtClean="0">
                <a:ea typeface="ＭＳ Ｐゴシック" pitchFamily="4" charset="-128"/>
                <a:cs typeface="ＭＳ Ｐゴシック" pitchFamily="4" charset="-128"/>
              </a:rPr>
              <a:t>GLA </a:t>
            </a:r>
            <a:r>
              <a:rPr lang="en-US" dirty="0">
                <a:ea typeface="ＭＳ Ｐゴシック" pitchFamily="4" charset="-128"/>
                <a:cs typeface="ＭＳ Ｐゴシック" pitchFamily="4" charset="-128"/>
              </a:rPr>
              <a:t>Legends</a:t>
            </a:r>
          </a:p>
        </p:txBody>
      </p:sp>
      <p:sp>
        <p:nvSpPr>
          <p:cNvPr id="3" name="Content Placeholder 2"/>
          <p:cNvSpPr>
            <a:spLocks noGrp="1"/>
          </p:cNvSpPr>
          <p:nvPr>
            <p:ph idx="1"/>
          </p:nvPr>
        </p:nvSpPr>
        <p:spPr>
          <a:xfrm>
            <a:off x="1061548" y="1600200"/>
            <a:ext cx="7625252" cy="4530725"/>
          </a:xfrm>
        </p:spPr>
        <p:txBody>
          <a:bodyPr/>
          <a:lstStyle/>
          <a:p>
            <a:pPr>
              <a:buFont typeface="Wingdings" pitchFamily="4" charset="2"/>
              <a:buChar char="Ø"/>
              <a:defRPr/>
            </a:pPr>
            <a:endParaRPr lang="en-US" dirty="0">
              <a:ea typeface="ＭＳ Ｐゴシック" pitchFamily="4" charset="-128"/>
              <a:cs typeface="ＭＳ Ｐゴシック" pitchFamily="4" charset="-128"/>
            </a:endParaRPr>
          </a:p>
          <a:p>
            <a:pPr marL="455613" indent="-455613">
              <a:buFont typeface="Wingdings" pitchFamily="4" charset="2"/>
              <a:buChar char="Ø"/>
              <a:defRPr/>
            </a:pPr>
            <a:r>
              <a:rPr lang="en-US" dirty="0">
                <a:ea typeface="ＭＳ Ｐゴシック" pitchFamily="4" charset="-128"/>
                <a:cs typeface="ＭＳ Ｐゴシック" pitchFamily="4" charset="-128"/>
              </a:rPr>
              <a:t>Jeff and Diane Hamilton</a:t>
            </a:r>
          </a:p>
          <a:p>
            <a:pPr marL="455613" indent="-455613">
              <a:buFont typeface="Wingdings" pitchFamily="4" charset="2"/>
              <a:buChar char="Ø"/>
              <a:defRPr/>
            </a:pPr>
            <a:r>
              <a:rPr lang="en-US" dirty="0">
                <a:ea typeface="ＭＳ Ｐゴシック" pitchFamily="4" charset="-128"/>
                <a:cs typeface="ＭＳ Ｐゴシック" pitchFamily="4" charset="-128"/>
              </a:rPr>
              <a:t>Joan </a:t>
            </a:r>
            <a:r>
              <a:rPr lang="en-US" dirty="0" err="1">
                <a:ea typeface="ＭＳ Ｐゴシック" pitchFamily="4" charset="-128"/>
                <a:cs typeface="ＭＳ Ｐゴシック" pitchFamily="4" charset="-128"/>
              </a:rPr>
              <a:t>Kramps</a:t>
            </a:r>
            <a:endParaRPr lang="en-US" dirty="0">
              <a:ea typeface="ＭＳ Ｐゴシック" pitchFamily="4" charset="-128"/>
              <a:cs typeface="ＭＳ Ｐゴシック" pitchFamily="4" charset="-128"/>
            </a:endParaRPr>
          </a:p>
          <a:p>
            <a:pPr marL="455613" indent="-455613">
              <a:buFont typeface="Wingdings" pitchFamily="4" charset="2"/>
              <a:buChar char="Ø"/>
              <a:defRPr/>
            </a:pPr>
            <a:r>
              <a:rPr lang="en-US" dirty="0">
                <a:ea typeface="ＭＳ Ｐゴシック" pitchFamily="4" charset="-128"/>
                <a:cs typeface="ＭＳ Ｐゴシック" pitchFamily="4" charset="-128"/>
              </a:rPr>
              <a:t>John and Ginny Rockwood</a:t>
            </a:r>
          </a:p>
          <a:p>
            <a:pPr marL="455613" indent="-455613">
              <a:buFont typeface="Wingdings" pitchFamily="4" charset="2"/>
              <a:buChar char="Ø"/>
              <a:defRPr/>
            </a:pPr>
            <a:r>
              <a:rPr lang="en-US" dirty="0">
                <a:ea typeface="ＭＳ Ｐゴシック" pitchFamily="4" charset="-128"/>
                <a:cs typeface="ＭＳ Ｐゴシック" pitchFamily="4" charset="-128"/>
              </a:rPr>
              <a:t>Tim and Sue Unger</a:t>
            </a:r>
          </a:p>
          <a:p>
            <a:pPr>
              <a:buFont typeface="Wingdings" pitchFamily="4" charset="2"/>
              <a:buChar char="Ø"/>
              <a:defRPr/>
            </a:pPr>
            <a:endParaRPr lang="en-US" dirty="0">
              <a:ea typeface="ＭＳ Ｐゴシック" pitchFamily="4" charset="-128"/>
              <a:cs typeface="ＭＳ Ｐゴシック" pitchFamily="4" charset="-128"/>
            </a:endParaRPr>
          </a:p>
          <a:p>
            <a:pPr>
              <a:buFont typeface="Wingdings" pitchFamily="4" charset="2"/>
              <a:buChar char="Ø"/>
              <a:defRPr/>
            </a:pPr>
            <a:endParaRPr lang="en-US" dirty="0">
              <a:ea typeface="ＭＳ Ｐゴシック" pitchFamily="4" charset="-128"/>
              <a:cs typeface="ＭＳ Ｐゴシック" pitchFamily="4" charset="-128"/>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3" descr="foggy-lake-landscape-facebook-timeline-cover,1366x768,67076.jpeg"/>
          <p:cNvPicPr>
            <a:picLocks noChangeAspect="1"/>
          </p:cNvPicPr>
          <p:nvPr/>
        </p:nvPicPr>
        <p:blipFill>
          <a:blip r:embed="rId2">
            <a:lum bright="-4000"/>
          </a:blip>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1981200" y="1219200"/>
            <a:ext cx="4711700" cy="1200150"/>
          </a:xfrm>
          <a:prstGeom prst="rect">
            <a:avLst/>
          </a:prstGeom>
          <a:noFill/>
          <a:ln>
            <a:noFill/>
          </a:ln>
          <a:effectLst>
            <a:outerShdw blurRad="38100" dist="25401" dir="2700000" rotWithShape="0">
              <a:srgbClr val="000000">
                <a:alpha val="45998"/>
              </a:srgbClr>
            </a:outerShdw>
          </a:effectLst>
          <a:extLst>
            <a:ext uri="{909E8E84-426E-40dd-AFC4-6F175D3DCCD1}"/>
            <a:ext uri="{91240B29-F687-4f45-9708-019B960494DF}"/>
          </a:extLst>
        </p:spPr>
        <p:txBody>
          <a:bodyPr wrap="none">
            <a:spAutoFit/>
          </a:bodyPr>
          <a:lstStyle/>
          <a:p>
            <a:pPr>
              <a:defRPr/>
            </a:pPr>
            <a:r>
              <a:rPr lang="en-US" sz="7200" dirty="0">
                <a:solidFill>
                  <a:srgbClr val="613E1A"/>
                </a:solidFill>
                <a:latin typeface="Edwardian Script ITC"/>
                <a:ea typeface="ＭＳ Ｐゴシック" pitchFamily="-109" charset="-128"/>
                <a:cs typeface="Edwardian Script ITC"/>
              </a:rPr>
              <a:t>Leave a Legacy</a:t>
            </a:r>
          </a:p>
        </p:txBody>
      </p:sp>
      <p:sp>
        <p:nvSpPr>
          <p:cNvPr id="6" name="TextBox 5"/>
          <p:cNvSpPr txBox="1">
            <a:spLocks noChangeArrowheads="1"/>
          </p:cNvSpPr>
          <p:nvPr/>
        </p:nvSpPr>
        <p:spPr bwMode="auto">
          <a:xfrm>
            <a:off x="1600200" y="2286000"/>
            <a:ext cx="5468938" cy="1200150"/>
          </a:xfrm>
          <a:prstGeom prst="rect">
            <a:avLst/>
          </a:prstGeom>
          <a:noFill/>
          <a:ln>
            <a:noFill/>
          </a:ln>
          <a:effectLst>
            <a:outerShdw blurRad="38100" dist="25401" dir="2700000" rotWithShape="0">
              <a:srgbClr val="000000">
                <a:alpha val="45998"/>
              </a:srgbClr>
            </a:outerShdw>
          </a:effectLst>
          <a:extLst>
            <a:ext uri="{909E8E84-426E-40dd-AFC4-6F175D3DCCD1}"/>
            <a:ext uri="{91240B29-F687-4f45-9708-019B960494DF}"/>
          </a:extLst>
        </p:spPr>
        <p:txBody>
          <a:bodyPr wrap="none">
            <a:spAutoFit/>
          </a:bodyPr>
          <a:lstStyle/>
          <a:p>
            <a:pPr>
              <a:defRPr/>
            </a:pPr>
            <a:r>
              <a:rPr lang="en-US" sz="7200" dirty="0">
                <a:solidFill>
                  <a:srgbClr val="613E1A"/>
                </a:solidFill>
                <a:latin typeface="Edwardian Script ITC"/>
                <a:ea typeface="ＭＳ Ｐゴシック" pitchFamily="-109" charset="-128"/>
                <a:cs typeface="Edwardian Script ITC"/>
              </a:rPr>
              <a:t>Become a Legend</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89826" cy="1143000"/>
          </a:xfrm>
        </p:spPr>
        <p:txBody>
          <a:bodyPr>
            <a:noAutofit/>
          </a:bodyPr>
          <a:lstStyle/>
          <a:p>
            <a:pPr algn="l"/>
            <a:r>
              <a:rPr lang="en-US" sz="3600" b="1" dirty="0">
                <a:solidFill>
                  <a:srgbClr val="000090"/>
                </a:solidFill>
                <a:latin typeface="Trebuchet MS"/>
                <a:cs typeface="Trebuchet MS"/>
              </a:rPr>
              <a:t>Board Nominations</a:t>
            </a:r>
          </a:p>
        </p:txBody>
      </p:sp>
      <p:sp>
        <p:nvSpPr>
          <p:cNvPr id="3" name="Content Placeholder 2"/>
          <p:cNvSpPr>
            <a:spLocks noGrp="1"/>
          </p:cNvSpPr>
          <p:nvPr>
            <p:ph idx="1"/>
          </p:nvPr>
        </p:nvSpPr>
        <p:spPr>
          <a:xfrm>
            <a:off x="457200" y="1600200"/>
            <a:ext cx="8229600" cy="4928419"/>
          </a:xfrm>
        </p:spPr>
        <p:txBody>
          <a:bodyPr>
            <a:normAutofit fontScale="77500" lnSpcReduction="20000"/>
          </a:bodyPr>
          <a:lstStyle/>
          <a:p>
            <a:r>
              <a:rPr lang="en-US" b="1" dirty="0">
                <a:solidFill>
                  <a:srgbClr val="000090"/>
                </a:solidFill>
              </a:rPr>
              <a:t>Nominating Committee</a:t>
            </a:r>
          </a:p>
          <a:p>
            <a:pPr marL="0" indent="0">
              <a:buNone/>
            </a:pPr>
            <a:r>
              <a:rPr lang="en-US" dirty="0">
                <a:solidFill>
                  <a:srgbClr val="000090"/>
                </a:solidFill>
              </a:rPr>
              <a:t>	-Andy </a:t>
            </a:r>
            <a:r>
              <a:rPr lang="en-US" dirty="0" err="1">
                <a:solidFill>
                  <a:srgbClr val="000090"/>
                </a:solidFill>
              </a:rPr>
              <a:t>Dupont</a:t>
            </a:r>
            <a:r>
              <a:rPr lang="en-US" dirty="0">
                <a:solidFill>
                  <a:srgbClr val="000090"/>
                </a:solidFill>
              </a:rPr>
              <a:t>—Chair</a:t>
            </a:r>
          </a:p>
          <a:p>
            <a:pPr marL="0" indent="0">
              <a:buNone/>
            </a:pPr>
            <a:r>
              <a:rPr lang="en-US" dirty="0">
                <a:solidFill>
                  <a:srgbClr val="000090"/>
                </a:solidFill>
              </a:rPr>
              <a:t>	-Pam </a:t>
            </a:r>
            <a:r>
              <a:rPr lang="en-US" dirty="0" err="1">
                <a:solidFill>
                  <a:srgbClr val="000090"/>
                </a:solidFill>
              </a:rPr>
              <a:t>DePuy</a:t>
            </a:r>
            <a:endParaRPr lang="en-US" dirty="0">
              <a:solidFill>
                <a:srgbClr val="000090"/>
              </a:solidFill>
            </a:endParaRPr>
          </a:p>
          <a:p>
            <a:pPr marL="0" indent="0">
              <a:buNone/>
            </a:pPr>
            <a:r>
              <a:rPr lang="en-US" dirty="0">
                <a:solidFill>
                  <a:srgbClr val="000090"/>
                </a:solidFill>
              </a:rPr>
              <a:t>	-John </a:t>
            </a:r>
            <a:r>
              <a:rPr lang="en-US" dirty="0" err="1">
                <a:solidFill>
                  <a:srgbClr val="000090"/>
                </a:solidFill>
              </a:rPr>
              <a:t>Soderholm</a:t>
            </a:r>
            <a:endParaRPr lang="en-US" dirty="0">
              <a:solidFill>
                <a:srgbClr val="000090"/>
              </a:solidFill>
            </a:endParaRPr>
          </a:p>
          <a:p>
            <a:pPr marL="0" indent="0">
              <a:buNone/>
            </a:pPr>
            <a:r>
              <a:rPr lang="en-US" dirty="0">
                <a:solidFill>
                  <a:srgbClr val="000090"/>
                </a:solidFill>
              </a:rPr>
              <a:t>	-Bill </a:t>
            </a:r>
            <a:r>
              <a:rPr lang="en-US" dirty="0" err="1">
                <a:solidFill>
                  <a:srgbClr val="000090"/>
                </a:solidFill>
              </a:rPr>
              <a:t>Witler</a:t>
            </a:r>
            <a:r>
              <a:rPr lang="en-US" dirty="0">
                <a:solidFill>
                  <a:srgbClr val="000090"/>
                </a:solidFill>
              </a:rPr>
              <a:t> (non-voting/board liaison)</a:t>
            </a:r>
          </a:p>
          <a:p>
            <a:pPr marL="0" indent="0">
              <a:buNone/>
            </a:pPr>
            <a:endParaRPr lang="en-US" dirty="0">
              <a:solidFill>
                <a:srgbClr val="000090"/>
              </a:solidFill>
            </a:endParaRPr>
          </a:p>
          <a:p>
            <a:r>
              <a:rPr lang="en-US" b="1" dirty="0">
                <a:solidFill>
                  <a:srgbClr val="000090"/>
                </a:solidFill>
              </a:rPr>
              <a:t>Board Nominations</a:t>
            </a:r>
          </a:p>
          <a:p>
            <a:pPr marL="0" indent="0">
              <a:buNone/>
            </a:pPr>
            <a:r>
              <a:rPr lang="en-US" dirty="0">
                <a:solidFill>
                  <a:srgbClr val="000090"/>
                </a:solidFill>
              </a:rPr>
              <a:t>	-Tom </a:t>
            </a:r>
            <a:r>
              <a:rPr lang="en-US" dirty="0" err="1">
                <a:solidFill>
                  <a:srgbClr val="000090"/>
                </a:solidFill>
              </a:rPr>
              <a:t>Dutmers</a:t>
            </a:r>
            <a:r>
              <a:rPr lang="en-US" dirty="0">
                <a:solidFill>
                  <a:srgbClr val="000090"/>
                </a:solidFill>
              </a:rPr>
              <a:t> (fulfill two-year vacancy)</a:t>
            </a:r>
          </a:p>
          <a:p>
            <a:pPr marL="0" indent="0">
              <a:buNone/>
            </a:pPr>
            <a:r>
              <a:rPr lang="en-US" dirty="0">
                <a:solidFill>
                  <a:srgbClr val="000090"/>
                </a:solidFill>
              </a:rPr>
              <a:t>	-David Hayes (three-year term)</a:t>
            </a:r>
          </a:p>
          <a:p>
            <a:pPr marL="0" indent="0">
              <a:buNone/>
            </a:pPr>
            <a:r>
              <a:rPr lang="en-US" dirty="0">
                <a:solidFill>
                  <a:srgbClr val="000090"/>
                </a:solidFill>
              </a:rPr>
              <a:t>	-Vic Peirce (three-year term)</a:t>
            </a:r>
          </a:p>
          <a:p>
            <a:pPr marL="0" indent="0">
              <a:buNone/>
            </a:pPr>
            <a:r>
              <a:rPr lang="en-US" dirty="0">
                <a:solidFill>
                  <a:srgbClr val="000090"/>
                </a:solidFill>
              </a:rPr>
              <a:t>	-Bill </a:t>
            </a:r>
            <a:r>
              <a:rPr lang="en-US" dirty="0" err="1">
                <a:solidFill>
                  <a:srgbClr val="000090"/>
                </a:solidFill>
              </a:rPr>
              <a:t>Meserve</a:t>
            </a:r>
            <a:r>
              <a:rPr lang="en-US" dirty="0">
                <a:solidFill>
                  <a:srgbClr val="000090"/>
                </a:solidFill>
              </a:rPr>
              <a:t> (second three-year term)</a:t>
            </a:r>
          </a:p>
          <a:p>
            <a:pPr marL="0" indent="0">
              <a:buNone/>
            </a:pPr>
            <a:r>
              <a:rPr lang="en-US" dirty="0">
                <a:solidFill>
                  <a:srgbClr val="000090"/>
                </a:solidFill>
              </a:rPr>
              <a:t>	-Cal Killen (second three-year term)</a:t>
            </a:r>
            <a:endParaRPr lang="en-US" dirty="0" smtClean="0">
              <a:solidFill>
                <a:srgbClr val="000090"/>
              </a:solidFill>
            </a:endParaRPr>
          </a:p>
          <a:p>
            <a:pPr lvl="1"/>
            <a:endParaRPr lang="en-US" dirty="0" smtClean="0">
              <a:solidFill>
                <a:srgbClr val="000090"/>
              </a:solidFill>
            </a:endParaRPr>
          </a:p>
          <a:p>
            <a:pPr lvl="1"/>
            <a:endParaRPr lang="en-US" dirty="0"/>
          </a:p>
        </p:txBody>
      </p:sp>
      <p:sp>
        <p:nvSpPr>
          <p:cNvPr id="4" name="Line 8"/>
          <p:cNvSpPr>
            <a:spLocks noChangeShapeType="1"/>
          </p:cNvSpPr>
          <p:nvPr/>
        </p:nvSpPr>
        <p:spPr bwMode="auto">
          <a:xfrm>
            <a:off x="395817" y="1323269"/>
            <a:ext cx="7086600" cy="0"/>
          </a:xfrm>
          <a:prstGeom prst="line">
            <a:avLst/>
          </a:prstGeom>
          <a:noFill/>
          <a:ln w="38100" cap="flat" cmpd="sng" algn="ctr">
            <a:solidFill>
              <a:srgbClr val="000080"/>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763676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8" name="Text Box 3"/>
          <p:cNvSpPr txBox="1">
            <a:spLocks noChangeArrowheads="1"/>
          </p:cNvSpPr>
          <p:nvPr/>
        </p:nvSpPr>
        <p:spPr bwMode="auto">
          <a:xfrm>
            <a:off x="396875" y="2676525"/>
            <a:ext cx="8458200" cy="10160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defRPr/>
            </a:pPr>
            <a:r>
              <a:rPr lang="en-US" sz="6000" b="1">
                <a:solidFill>
                  <a:srgbClr val="000090"/>
                </a:solidFill>
                <a:latin typeface="Trebuchet MS" charset="0"/>
                <a:ea typeface="Trebuchet MS" charset="0"/>
                <a:cs typeface="Trebuchet MS" charset="0"/>
              </a:rPr>
              <a:t>Results of Election</a:t>
            </a:r>
            <a:endParaRPr lang="en-US" sz="13800" b="1">
              <a:solidFill>
                <a:srgbClr val="000090"/>
              </a:solidFill>
              <a:latin typeface="Trebuchet MS" charset="0"/>
              <a:ea typeface="Trebuchet MS" charset="0"/>
              <a:cs typeface="Trebuchet MS"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8" name="Text Box 3"/>
          <p:cNvSpPr txBox="1">
            <a:spLocks noChangeArrowheads="1"/>
          </p:cNvSpPr>
          <p:nvPr/>
        </p:nvSpPr>
        <p:spPr bwMode="auto">
          <a:xfrm>
            <a:off x="396875" y="2676525"/>
            <a:ext cx="8458200" cy="1938992"/>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defRPr/>
            </a:pPr>
            <a:r>
              <a:rPr lang="en-US" sz="6000" b="1" dirty="0" smtClean="0">
                <a:solidFill>
                  <a:srgbClr val="000090"/>
                </a:solidFill>
                <a:latin typeface="Trebuchet MS" charset="0"/>
                <a:ea typeface="Trebuchet MS" charset="0"/>
                <a:cs typeface="Trebuchet MS" charset="0"/>
              </a:rPr>
              <a:t>Questions And Discussion</a:t>
            </a:r>
            <a:endParaRPr lang="en-US" sz="13800" b="1" dirty="0">
              <a:solidFill>
                <a:srgbClr val="000090"/>
              </a:solidFill>
              <a:latin typeface="Trebuchet MS" charset="0"/>
              <a:ea typeface="Trebuchet MS" charset="0"/>
              <a:cs typeface="Trebuchet MS"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79866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8" name="Text Box 3"/>
          <p:cNvSpPr txBox="1">
            <a:spLocks noChangeArrowheads="1"/>
          </p:cNvSpPr>
          <p:nvPr/>
        </p:nvSpPr>
        <p:spPr bwMode="auto">
          <a:xfrm>
            <a:off x="396875" y="2676525"/>
            <a:ext cx="8458200" cy="10160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defRPr/>
            </a:pPr>
            <a:r>
              <a:rPr lang="en-US" sz="6000" b="1" dirty="0" smtClean="0">
                <a:solidFill>
                  <a:srgbClr val="000090"/>
                </a:solidFill>
                <a:latin typeface="Trebuchet MS" charset="0"/>
                <a:ea typeface="Trebuchet MS" charset="0"/>
                <a:cs typeface="Trebuchet MS" charset="0"/>
              </a:rPr>
              <a:t>Motion to Adjourn</a:t>
            </a:r>
            <a:endParaRPr lang="en-US" sz="13800" b="1" dirty="0">
              <a:solidFill>
                <a:srgbClr val="000090"/>
              </a:solidFill>
              <a:latin typeface="Trebuchet MS" charset="0"/>
              <a:ea typeface="Trebuchet MS" charset="0"/>
              <a:cs typeface="Trebuchet MS"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79866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7" name="Picture 3" descr="Glen Lake Aerial"/>
          <p:cNvPicPr>
            <a:picLocks noChangeAspect="1" noChangeArrowheads="1"/>
          </p:cNvPicPr>
          <p:nvPr/>
        </p:nvPicPr>
        <p:blipFill>
          <a:blip r:embed="rId3"/>
          <a:srcRect l="4854" b="4854"/>
          <a:stretch>
            <a:fillRect/>
          </a:stretch>
        </p:blipFill>
        <p:spPr bwMode="auto">
          <a:xfrm>
            <a:off x="0" y="0"/>
            <a:ext cx="9144000" cy="6858000"/>
          </a:xfrm>
          <a:prstGeom prst="rect">
            <a:avLst/>
          </a:prstGeom>
          <a:noFill/>
          <a:ln w="9525">
            <a:noFill/>
            <a:miter lim="800000"/>
            <a:headEnd/>
            <a:tailEnd/>
          </a:ln>
        </p:spPr>
      </p:pic>
      <p:sp>
        <p:nvSpPr>
          <p:cNvPr id="307205" name="Text Box 5"/>
          <p:cNvSpPr txBox="1">
            <a:spLocks noChangeArrowheads="1"/>
          </p:cNvSpPr>
          <p:nvPr/>
        </p:nvSpPr>
        <p:spPr bwMode="auto">
          <a:xfrm>
            <a:off x="2445089" y="2491615"/>
            <a:ext cx="6135688" cy="2308324"/>
          </a:xfrm>
          <a:prstGeom prst="rect">
            <a:avLst/>
          </a:prstGeom>
          <a:noFill/>
          <a:ln w="9525">
            <a:noFill/>
            <a:miter lim="800000"/>
            <a:headEnd/>
            <a:tailEnd/>
          </a:ln>
          <a:effectLst/>
        </p:spPr>
        <p:txBody>
          <a:bodyPr>
            <a:prstTxWarp prst="textNoShape">
              <a:avLst/>
            </a:prstTxWarp>
            <a:spAutoFit/>
          </a:bodyPr>
          <a:lstStyle/>
          <a:p>
            <a:pPr algn="ctr">
              <a:defRPr/>
            </a:pPr>
            <a:r>
              <a:rPr lang="en-US" sz="4800" dirty="0" smtClean="0">
                <a:solidFill>
                  <a:schemeClr val="bg1"/>
                </a:solidFill>
                <a:effectLst>
                  <a:outerShdw blurRad="38100" dist="38100" dir="2700000" algn="tl">
                    <a:srgbClr val="000000"/>
                  </a:outerShdw>
                </a:effectLst>
                <a:latin typeface="Trebuchet MS"/>
                <a:ea typeface="Arial" charset="0"/>
                <a:cs typeface="Trebuchet MS"/>
              </a:rPr>
              <a:t>Time to</a:t>
            </a:r>
          </a:p>
          <a:p>
            <a:pPr algn="ctr">
              <a:defRPr/>
            </a:pPr>
            <a:r>
              <a:rPr lang="en-US" sz="4800" dirty="0" smtClean="0">
                <a:solidFill>
                  <a:schemeClr val="bg1"/>
                </a:solidFill>
                <a:effectLst>
                  <a:outerShdw blurRad="38100" dist="38100" dir="2700000" algn="tl">
                    <a:srgbClr val="000000"/>
                  </a:outerShdw>
                </a:effectLst>
                <a:latin typeface="Trebuchet MS"/>
                <a:ea typeface="Arial" charset="0"/>
                <a:cs typeface="Trebuchet MS"/>
              </a:rPr>
              <a:t>share thoughts</a:t>
            </a:r>
          </a:p>
          <a:p>
            <a:pPr algn="ctr">
              <a:defRPr/>
            </a:pPr>
            <a:r>
              <a:rPr lang="en-US" sz="4800" dirty="0" smtClean="0">
                <a:solidFill>
                  <a:schemeClr val="bg1"/>
                </a:solidFill>
                <a:effectLst>
                  <a:outerShdw blurRad="38100" dist="38100" dir="2700000" algn="tl">
                    <a:srgbClr val="000000"/>
                  </a:outerShdw>
                </a:effectLst>
                <a:latin typeface="Trebuchet MS"/>
                <a:ea typeface="Arial" charset="0"/>
                <a:cs typeface="Trebuchet MS"/>
              </a:rPr>
              <a:t>and discuss ideas</a:t>
            </a:r>
            <a:endParaRPr lang="en-US" sz="4800" dirty="0">
              <a:solidFill>
                <a:schemeClr val="bg1"/>
              </a:solidFill>
              <a:effectLst>
                <a:outerShdw blurRad="38100" dist="38100" dir="2700000" algn="tl">
                  <a:srgbClr val="000000"/>
                </a:outerShdw>
              </a:effectLst>
              <a:latin typeface="Trebuchet MS"/>
              <a:ea typeface="Arial" charset="0"/>
              <a:cs typeface="Trebuchet MS"/>
            </a:endParaRPr>
          </a:p>
        </p:txBody>
      </p:sp>
      <p:sp>
        <p:nvSpPr>
          <p:cNvPr id="6" name="TextBox 5"/>
          <p:cNvSpPr txBox="1"/>
          <p:nvPr/>
        </p:nvSpPr>
        <p:spPr>
          <a:xfrm>
            <a:off x="2522641" y="585788"/>
            <a:ext cx="4149957" cy="923330"/>
          </a:xfrm>
          <a:prstGeom prst="rect">
            <a:avLst/>
          </a:prstGeom>
          <a:noFill/>
        </p:spPr>
        <p:txBody>
          <a:bodyPr wrap="none">
            <a:spAutoFit/>
          </a:bodyPr>
          <a:lstStyle/>
          <a:p>
            <a:pPr>
              <a:defRPr/>
            </a:pPr>
            <a:r>
              <a:rPr lang="en-US" sz="5400" dirty="0" smtClean="0">
                <a:solidFill>
                  <a:schemeClr val="bg1"/>
                </a:solidFill>
                <a:effectLst>
                  <a:outerShdw blurRad="38100" dist="38100" dir="2700000" algn="tl">
                    <a:srgbClr val="000000"/>
                  </a:outerShdw>
                </a:effectLst>
                <a:latin typeface="Trebuchet MS"/>
                <a:ea typeface="Arial" charset="0"/>
                <a:cs typeface="Trebuchet MS"/>
              </a:rPr>
              <a:t>Social </a:t>
            </a:r>
            <a:r>
              <a:rPr lang="en-US" sz="5400" dirty="0">
                <a:solidFill>
                  <a:schemeClr val="bg1"/>
                </a:solidFill>
                <a:effectLst>
                  <a:outerShdw blurRad="38100" dist="38100" dir="2700000" algn="tl">
                    <a:srgbClr val="000000"/>
                  </a:outerShdw>
                </a:effectLst>
                <a:latin typeface="Trebuchet MS"/>
                <a:ea typeface="Arial" charset="0"/>
                <a:cs typeface="Trebuchet MS"/>
              </a:rPr>
              <a:t>Lunch</a:t>
            </a:r>
          </a:p>
        </p:txBody>
      </p:sp>
      <p:pic>
        <p:nvPicPr>
          <p:cNvPr id="7" name="Picture 6" descr="GLA logo 2016 RGB.jpg"/>
          <p:cNvPicPr>
            <a:picLocks noChangeAspect="1"/>
          </p:cNvPicPr>
          <p:nvPr/>
        </p:nvPicPr>
        <p:blipFill>
          <a:blip r:embed="rId4"/>
          <a:stretch>
            <a:fillRect/>
          </a:stretch>
        </p:blipFill>
        <p:spPr>
          <a:xfrm>
            <a:off x="203576" y="5145370"/>
            <a:ext cx="2908244" cy="151873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lide0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4" charset="0"/>
            <a:ea typeface="Heiti SC Light" pitchFamily="4" charset="-122"/>
            <a:cs typeface="Heiti SC Light" pitchFamily="4" charset="-122"/>
            <a:sym typeface="Gill Sans" pitchFamily="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4" charset="0"/>
            <a:ea typeface="Heiti SC Light" pitchFamily="4" charset="-122"/>
            <a:cs typeface="Heiti SC Light" pitchFamily="4" charset="-122"/>
            <a:sym typeface="Gill Sans" pitchFamily="4"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4" charset="0"/>
            <a:ea typeface="Heiti SC Light" pitchFamily="4" charset="-122"/>
            <a:cs typeface="Heiti SC Light" pitchFamily="4" charset="-122"/>
            <a:sym typeface="Gill Sans" pitchFamily="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4" charset="0"/>
            <a:ea typeface="Heiti SC Light" pitchFamily="4" charset="-122"/>
            <a:cs typeface="Heiti SC Light" pitchFamily="4" charset="-122"/>
            <a:sym typeface="Gill Sans" pitchFamily="4"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4703</TotalTime>
  <Words>3064</Words>
  <Application>Microsoft Macintosh PowerPoint</Application>
  <PresentationFormat>On-screen Show (4:3)</PresentationFormat>
  <Paragraphs>478</Paragraphs>
  <Slides>85</Slides>
  <Notes>22</Notes>
  <HiddenSlides>0</HiddenSlides>
  <MMClips>0</MMClips>
  <ScaleCrop>false</ScaleCrop>
  <HeadingPairs>
    <vt:vector size="4" baseType="variant">
      <vt:variant>
        <vt:lpstr>Design Template</vt:lpstr>
      </vt:variant>
      <vt:variant>
        <vt:i4>5</vt:i4>
      </vt:variant>
      <vt:variant>
        <vt:lpstr>Slide Titles</vt:lpstr>
      </vt:variant>
      <vt:variant>
        <vt:i4>85</vt:i4>
      </vt:variant>
    </vt:vector>
  </HeadingPairs>
  <TitlesOfParts>
    <vt:vector size="90" baseType="lpstr">
      <vt:lpstr>Office Theme</vt:lpstr>
      <vt:lpstr>Ripple</vt:lpstr>
      <vt:lpstr>1_Office Theme</vt:lpstr>
      <vt:lpstr>Title &amp; Subtitle</vt:lpstr>
      <vt:lpstr>Title &amp; Bullets</vt:lpstr>
      <vt:lpstr>Slide 1</vt:lpstr>
      <vt:lpstr>Slide 2</vt:lpstr>
      <vt:lpstr>Slide 3</vt:lpstr>
      <vt:lpstr>Slide 4</vt:lpstr>
      <vt:lpstr>Slide 5</vt:lpstr>
      <vt:lpstr>Slide 6</vt:lpstr>
      <vt:lpstr>Finance and Investment Committee</vt:lpstr>
      <vt:lpstr>Slide 8</vt:lpstr>
      <vt:lpstr>Slide 9</vt:lpstr>
      <vt:lpstr>Slide 10</vt:lpstr>
      <vt:lpstr>Slide 11</vt:lpstr>
      <vt:lpstr>Slide 12</vt:lpstr>
      <vt:lpstr>Slide 13</vt:lpstr>
      <vt:lpstr>Slide 14</vt:lpstr>
      <vt:lpstr>Swimmer’s Itch Report</vt:lpstr>
      <vt:lpstr>Brief History</vt:lpstr>
      <vt:lpstr>Harassment Breakdown</vt:lpstr>
      <vt:lpstr>Results History</vt:lpstr>
      <vt:lpstr>Partership is Born</vt:lpstr>
      <vt:lpstr>MSIP Structure</vt:lpstr>
      <vt:lpstr>Oakland University</vt:lpstr>
      <vt:lpstr>SiCon, LLC</vt:lpstr>
      <vt:lpstr>Riparian Help Needed</vt:lpstr>
      <vt:lpstr>Predictions</vt:lpstr>
      <vt:lpstr>GLA Plans for 2017</vt:lpstr>
      <vt:lpstr>Slide 26</vt:lpstr>
      <vt:lpstr>Slide 27</vt:lpstr>
      <vt:lpstr>Introducing our new logo</vt:lpstr>
      <vt:lpstr>Slide 29</vt:lpstr>
      <vt:lpstr>Slide 30</vt:lpstr>
      <vt:lpstr>Slide 31</vt:lpstr>
      <vt:lpstr>Slide 32</vt:lpstr>
      <vt:lpstr>Slide 33</vt:lpstr>
      <vt:lpstr>Slide 34</vt:lpstr>
      <vt:lpstr>Welcome to our new website</vt:lpstr>
      <vt:lpstr>Slide 36</vt:lpstr>
      <vt:lpstr>Slide 37</vt:lpstr>
      <vt:lpstr>Slide 38</vt:lpstr>
      <vt:lpstr>Slide 39</vt:lpstr>
      <vt:lpstr>Slide 40</vt:lpstr>
      <vt:lpstr>Slide 41</vt:lpstr>
      <vt:lpstr>Slide 42</vt:lpstr>
      <vt:lpstr>Water Quality Committee</vt:lpstr>
      <vt:lpstr>Water Quality Approach</vt:lpstr>
      <vt:lpstr>     Boat Wash Highlights</vt:lpstr>
      <vt:lpstr>Boat Wash Staff</vt:lpstr>
      <vt:lpstr>Slide 47</vt:lpstr>
      <vt:lpstr>2016 Guardian Program Initiatives</vt:lpstr>
      <vt:lpstr>Focus on Septic Systems</vt:lpstr>
      <vt:lpstr> Invasive Species Initiatives</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LR Planning Committee</vt:lpstr>
      <vt:lpstr>Membership &amp; Records</vt:lpstr>
      <vt:lpstr>Slide 65</vt:lpstr>
      <vt:lpstr>Neighborhood Captains</vt:lpstr>
      <vt:lpstr>Slide 67</vt:lpstr>
      <vt:lpstr>Stewardship Awards</vt:lpstr>
      <vt:lpstr>Lyman Property – Before Lakescaping</vt:lpstr>
      <vt:lpstr>Lyman Property – After Lakescaping</vt:lpstr>
      <vt:lpstr>Lyman Property – After Lakescaping</vt:lpstr>
      <vt:lpstr>Slide 72</vt:lpstr>
      <vt:lpstr>Slide 73</vt:lpstr>
      <vt:lpstr>GLA  Development Committee</vt:lpstr>
      <vt:lpstr>The goal of the Glen Lake Association Development Committee is to provide long term financial stability for the Association in order to preserve this fragile natural resource for generations to come and support its award winning watershed protection programs </vt:lpstr>
      <vt:lpstr>Becoming A Legend Through Planned Giving</vt:lpstr>
      <vt:lpstr>GLA Legends </vt:lpstr>
      <vt:lpstr> GLA Legends </vt:lpstr>
      <vt:lpstr>2016 GLA Legends</vt:lpstr>
      <vt:lpstr>Slide 80</vt:lpstr>
      <vt:lpstr>Board Nominations</vt:lpstr>
      <vt:lpstr>Slide 82</vt:lpstr>
      <vt:lpstr>Slide 83</vt:lpstr>
      <vt:lpstr>Slide 84</vt:lpstr>
      <vt:lpstr>Slide 85</vt:lpstr>
    </vt:vector>
  </TitlesOfParts>
  <Company>Becker,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Denny Becker</dc:creator>
  <cp:lastModifiedBy>Andra DuPont</cp:lastModifiedBy>
  <cp:revision>67</cp:revision>
  <cp:lastPrinted>2016-08-01T16:44:08Z</cp:lastPrinted>
  <dcterms:created xsi:type="dcterms:W3CDTF">2016-08-12T15:17:18Z</dcterms:created>
  <dcterms:modified xsi:type="dcterms:W3CDTF">2016-08-12T15:28:13Z</dcterms:modified>
</cp:coreProperties>
</file>