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8" r:id="rId3"/>
    <p:sldId id="260" r:id="rId4"/>
    <p:sldId id="261" r:id="rId5"/>
    <p:sldId id="262" r:id="rId6"/>
    <p:sldId id="321" r:id="rId7"/>
    <p:sldId id="324" r:id="rId8"/>
    <p:sldId id="263" r:id="rId9"/>
    <p:sldId id="318" r:id="rId10"/>
    <p:sldId id="273" r:id="rId11"/>
    <p:sldId id="284" r:id="rId12"/>
    <p:sldId id="305" r:id="rId13"/>
    <p:sldId id="307" r:id="rId14"/>
    <p:sldId id="281" r:id="rId15"/>
    <p:sldId id="309" r:id="rId16"/>
    <p:sldId id="314" r:id="rId17"/>
    <p:sldId id="295" r:id="rId18"/>
    <p:sldId id="310" r:id="rId19"/>
    <p:sldId id="311" r:id="rId20"/>
    <p:sldId id="312" r:id="rId21"/>
    <p:sldId id="319" r:id="rId22"/>
    <p:sldId id="316" r:id="rId23"/>
    <p:sldId id="323" r:id="rId24"/>
    <p:sldId id="313" r:id="rId25"/>
    <p:sldId id="301" r:id="rId26"/>
    <p:sldId id="282" r:id="rId27"/>
    <p:sldId id="283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ny Groves" initials="TG" lastIdx="25" clrIdx="0">
    <p:extLst>
      <p:ext uri="{19B8F6BF-5375-455C-9EA6-DF929625EA0E}">
        <p15:presenceInfo xmlns:p15="http://schemas.microsoft.com/office/powerpoint/2012/main" userId="S::grovesa@progressiveae.com::29b99a8a-6074-4591-9607-6ddd0180f3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1" autoAdjust="0"/>
    <p:restoredTop sz="86455" autoAdjust="0"/>
  </p:normalViewPr>
  <p:slideViewPr>
    <p:cSldViewPr snapToGrid="0">
      <p:cViewPr varScale="1">
        <p:scale>
          <a:sx n="98" d="100"/>
          <a:sy n="98" d="100"/>
        </p:scale>
        <p:origin x="270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2"/>
    </p:cViewPr>
  </p:sorterViewPr>
  <p:notesViewPr>
    <p:cSldViewPr snapToGrid="0">
      <p:cViewPr varScale="1">
        <p:scale>
          <a:sx n="85" d="100"/>
          <a:sy n="85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18F36A-8367-4CD4-8229-641B476091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89CC7-DA82-4161-9047-0A161380AF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48D10-7267-40D0-B7F0-DDDA90FB2AA6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67BB18-2312-4074-B2E0-CC501B4E33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DB404-CC73-40BA-8143-5219926FFB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E5DE5-C504-477A-B50C-401A6D050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8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181A7710-36DD-4F91-89FB-8638C33D16C1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vert="horz" lIns="88139" tIns="44070" rIns="88139" bIns="4407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B4DD5199-73BB-401F-8DA2-B62B0DBC2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3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54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91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14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03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29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48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56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03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32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03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44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55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22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86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911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80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021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55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99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61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97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28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16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82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51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D5199-73BB-401F-8DA2-B62B0DBC25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18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B68CF-7F0B-4B47-A8AC-FE33A2171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25DC0-DD1B-4AFA-B9F5-710993F97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9EB33-FE96-4326-808B-37F4FE6B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0476-E364-4DC1-AFDA-A778E46A613A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8770C-A9BD-4B04-9272-DEBAF5839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F000C-5300-43B7-9137-962F943E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8F7E-7A05-4830-9530-E07E7834C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95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6690F-8E87-4EDD-912B-1FF97AE4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E9823D-8C48-44CF-A902-D02478DAE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3B850-221A-4E5A-A62C-9A608DD84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0476-E364-4DC1-AFDA-A778E46A613A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D08BF-1C58-49EB-8123-7E2AC8323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6B539-731D-48B9-B5F8-9EF1777EC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8F7E-7A05-4830-9530-E07E7834C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50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B001A5-60A3-4C64-9752-38F0A7199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F5DBE4-FD52-4E90-B10A-CB571C5A0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B3DDB-2C1F-4348-88F6-F94BE791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0476-E364-4DC1-AFDA-A778E46A613A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87BB8-897D-4726-AFAB-0EA4E9201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DF081-9B0C-4346-B76D-D9459F1F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8F7E-7A05-4830-9530-E07E7834C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785A2-5D0E-44FE-B56A-F715F293E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20DF4-1DEE-4B00-B56C-2BE6A58D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2959C-9961-494C-902A-4013EA1E8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0476-E364-4DC1-AFDA-A778E46A613A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819E3-CF85-4F00-8020-3052FFF67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03FCC-21DD-464D-A6D2-410D7709C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8F7E-7A05-4830-9530-E07E7834C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8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514AF-E02E-404F-969E-C8D0C6788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519C6-0AFE-4EEF-B785-6F5779046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6B2D8-35B1-4721-8B84-33E1D5591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0476-E364-4DC1-AFDA-A778E46A613A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4B828-0676-46E5-95D2-8D66EDF0A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EDC13-2A72-4129-91B0-1589F3A7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8F7E-7A05-4830-9530-E07E7834C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1A373-E147-470D-B260-099A8EA3E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ACEE1-79AF-40ED-B71E-8DC35BD7A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A7FFF3-69EB-42C0-8255-263DD8272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DA428-EBD6-48B1-9A3B-F0A63CA71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0476-E364-4DC1-AFDA-A778E46A613A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EC4AD-1DCB-4D03-8493-B2FAB21E1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4B417-781E-4294-873A-100AE7D0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8F7E-7A05-4830-9530-E07E7834C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4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AA627-24F7-4CF2-B92E-47913F29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D3EA-B18A-4D09-8806-441E54AE8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1EB9-5C23-40B5-A144-19DAFB1C8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DBEBEF-027E-4B0C-B751-B11C22228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C5EA51-16B1-4EEB-ADF8-24920F2FAF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7A6A14-CB07-422F-BFF9-DFF145423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0476-E364-4DC1-AFDA-A778E46A613A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A0E07-8FE0-49E0-9801-60C7FD80C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AFB992-59E5-4243-B3A8-CA04BD2B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8F7E-7A05-4830-9530-E07E7834C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00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77F2-2FFE-4877-B190-EDD13A1AA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9EA30-9529-433D-A021-B7CCC02B8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0476-E364-4DC1-AFDA-A778E46A613A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BF3D05-F95D-4430-B97A-17102D3F3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93FE0-4A03-47AF-A0F9-72E529C38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8F7E-7A05-4830-9530-E07E7834C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4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E676C7-5789-4694-87BF-5E32CDD84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0476-E364-4DC1-AFDA-A778E46A613A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4B684B-65A8-489D-B218-09783F9E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A45C6-E61C-4D2E-9564-38DD2F4C1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8F7E-7A05-4830-9530-E07E7834C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98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375D7-C1FE-4D1A-9F71-659BCAF6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C91B0-18A6-4C13-936C-4933B9E36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A8D8D-C444-42F0-A5F8-B440D89A3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31F24-1D86-4CD3-B704-660A2DB9B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0476-E364-4DC1-AFDA-A778E46A613A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432E3-D24A-4252-ABD3-F25728746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ACB49-8AD8-4D1A-B4DA-A42FF2F8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8F7E-7A05-4830-9530-E07E7834C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13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35A13-DA9E-478B-B799-86499DA2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95574E-5739-4F02-B485-34B51F88C0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11F16-B185-4590-B1A1-7F26C83CD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6B559-FA3B-422C-A9CF-743FCCF5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0476-E364-4DC1-AFDA-A778E46A613A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22C8E-5A1D-41D3-822A-693126B27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4F31B-4E17-4FB9-B085-96247DA0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8F7E-7A05-4830-9530-E07E7834C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2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6F032F-DDA4-4636-A86F-65FF20549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5B145-EDC9-4103-91DC-3977327B3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D3F8D-AAE6-4816-AE61-621E8D63E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E0476-E364-4DC1-AFDA-A778E46A613A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7281F-E52B-477A-A9E3-EA94601A4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851BC-0A4E-4821-A457-EEC50C0C5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48F7E-7A05-4830-9530-E07E7834C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6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282C9BF-67D5-4BD4-BF94-C76B0069C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8000"/>
            <a:ext cx="9144000" cy="260032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Glen Lake-Crystal River</a:t>
            </a:r>
            <a:br>
              <a:rPr lang="en-US" sz="4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Watershed Project: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 Long-Term Water Quality Protection Strategy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5D06E06-82C0-45F8-A162-8521EF61C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113000"/>
            <a:ext cx="9144000" cy="44972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Tony Groves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1C214-EE18-4551-A092-2F149DB16C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998" y="6446155"/>
            <a:ext cx="1737360" cy="350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8ACA97-E8F0-4980-B70D-D11DCCD1A5D6}"/>
              </a:ext>
            </a:extLst>
          </p:cNvPr>
          <p:cNvSpPr txBox="1"/>
          <p:nvPr/>
        </p:nvSpPr>
        <p:spPr>
          <a:xfrm>
            <a:off x="10934700" y="6596305"/>
            <a:ext cx="1257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Rob </a:t>
            </a:r>
            <a:r>
              <a:rPr lang="en-US" sz="1000" dirty="0" err="1">
                <a:solidFill>
                  <a:schemeClr val="bg1"/>
                </a:solidFill>
              </a:rPr>
              <a:t>Karner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398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43269-0E20-48F0-974C-92497ADAC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Sensitivity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E9679-C00B-4DAC-98BE-4E45FF8B0C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Natural shoreland buffers could help to reduce the impact of almost all the pollutants that currently threaten Glen Lake. </a:t>
            </a:r>
          </a:p>
          <a:p>
            <a:r>
              <a:rPr lang="en-US" dirty="0"/>
              <a:t>Direct overland runoff to the lake is insignificant as rainwater quickly infiltrates to the groundwater</a:t>
            </a:r>
          </a:p>
          <a:p>
            <a:r>
              <a:rPr lang="en-US" dirty="0"/>
              <a:t>Development in the watershed has a much greater potential to impact water quality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C5BDA3-BD42-453B-88B2-18B42381E6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0800" y="2005806"/>
            <a:ext cx="47244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24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F2130-7D7E-44C5-A24D-6074FBFF5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Glen Lake is 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A6222-9E7B-4D97-AD72-174489D8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550" y="1825625"/>
            <a:ext cx="7334250" cy="4351338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Exceptional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Rare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Threatened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What can be done proactively to minimize development impacts?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9A70-7974-4BE0-A5DE-3B3B825492B7}"/>
              </a:ext>
            </a:extLst>
          </p:cNvPr>
          <p:cNvSpPr txBox="1"/>
          <p:nvPr/>
        </p:nvSpPr>
        <p:spPr>
          <a:xfrm>
            <a:off x="10934700" y="6524625"/>
            <a:ext cx="1257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Rob </a:t>
            </a:r>
            <a:r>
              <a:rPr lang="en-US" sz="1000" dirty="0" err="1">
                <a:solidFill>
                  <a:schemeClr val="bg1"/>
                </a:solidFill>
              </a:rPr>
              <a:t>Karner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20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BFDF5-A757-4D93-AE48-FA7E9EB32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and Zoning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306B4-2638-41A5-A6D7-F6C0600A60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Planning and zoning will guide development:</a:t>
            </a:r>
          </a:p>
          <a:p>
            <a:pPr lvl="1"/>
            <a:r>
              <a:rPr lang="en-US" dirty="0"/>
              <a:t>Type</a:t>
            </a:r>
          </a:p>
          <a:p>
            <a:pPr lvl="1"/>
            <a:r>
              <a:rPr lang="en-US" dirty="0"/>
              <a:t>Location</a:t>
            </a:r>
          </a:p>
          <a:p>
            <a:pPr lvl="1"/>
            <a:r>
              <a:rPr lang="en-US" dirty="0"/>
              <a:t>Density</a:t>
            </a:r>
          </a:p>
          <a:p>
            <a:r>
              <a:rPr lang="en-US" dirty="0"/>
              <a:t>Each township in watershed has its own master plan and zoning ordinance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1C07F7-75C4-419F-ACA6-EC073F10A9D5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4338" y="1825625"/>
            <a:ext cx="34973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89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1CE64-488D-454B-821A-BA69AB8A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Zoning Overlay District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38E44-C6F6-41DE-9924-0B564AB5D4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 an overlay district, development must:</a:t>
            </a:r>
          </a:p>
          <a:p>
            <a:pPr lvl="1"/>
            <a:r>
              <a:rPr lang="en-US" dirty="0"/>
              <a:t>Meet all the conditions of the underlying zoning district and</a:t>
            </a:r>
          </a:p>
          <a:p>
            <a:pPr lvl="1"/>
            <a:r>
              <a:rPr lang="en-US" dirty="0"/>
              <a:t>The supplemental provisions of the overlay district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555DEA-6140-4ADA-A366-9C9665C5E3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730" y="1825625"/>
            <a:ext cx="4612539" cy="4351338"/>
          </a:xfrm>
        </p:spPr>
      </p:pic>
    </p:spTree>
    <p:extLst>
      <p:ext uri="{BB962C8B-B14F-4D97-AF65-F5344CB8AC3E}">
        <p14:creationId xmlns:p14="http://schemas.microsoft.com/office/powerpoint/2010/main" val="3679640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43BDE-8635-4ABD-9B8F-D286F2374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Glen Lake–Crystal River Watershed Overlay District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4E304-7C11-4D2E-BAAA-AE9B1B32D0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 watershed overlay district would provide: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Uniform water quality protection standards throughout the watershed</a:t>
            </a:r>
          </a:p>
          <a:p>
            <a:pPr lvl="1"/>
            <a:r>
              <a:rPr lang="en-US" dirty="0"/>
              <a:t>Long term water quality protection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3BCAAE4-C7FD-46AA-8C72-BFA514BCA9CB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7188740" y="1935804"/>
            <a:ext cx="3968886" cy="42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06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D05F-FF8A-42CC-8206-1C690B89E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Shoreline Vegetative Buffer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795F6-F9CF-4FFE-8169-148E21ACD6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EPA National Lakes Assessment</a:t>
            </a:r>
          </a:p>
          <a:p>
            <a:r>
              <a:rPr lang="en-US" dirty="0"/>
              <a:t>Maine, Vermont, New Hampshire, Minnesota and Wisconsin have state-wide shoreland standards</a:t>
            </a:r>
          </a:p>
          <a:p>
            <a:r>
              <a:rPr lang="en-US" dirty="0"/>
              <a:t>Overlay requires 30-foot wide vegetative buffer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266EDC-5070-482B-8166-B49F459DCF6D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2352584"/>
            <a:ext cx="5743112" cy="227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58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D05F-FF8A-42CC-8206-1C690B89E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Shoreline Vegetative Buffer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1856297-EB76-4F07-B217-383E2594CC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144107"/>
            <a:ext cx="5181600" cy="371437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4D243A75-289B-4EF8-BEC3-273BD9D137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144106"/>
            <a:ext cx="5181600" cy="3714373"/>
          </a:xfrm>
        </p:spPr>
      </p:pic>
    </p:spTree>
    <p:extLst>
      <p:ext uri="{BB962C8B-B14F-4D97-AF65-F5344CB8AC3E}">
        <p14:creationId xmlns:p14="http://schemas.microsoft.com/office/powerpoint/2010/main" val="3498998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8E35D-CC7A-4248-976A-BCF349868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Seawalls</a:t>
            </a:r>
            <a:endParaRPr lang="en-U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D5F28-DE1B-4A8F-AF88-2E6089DBA1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Increase scouring, erosion and turbidity</a:t>
            </a:r>
          </a:p>
          <a:p>
            <a:r>
              <a:rPr lang="en-US" dirty="0"/>
              <a:t>Deflect wave energy</a:t>
            </a:r>
          </a:p>
          <a:p>
            <a:r>
              <a:rPr lang="en-US" dirty="0"/>
              <a:t>Prevent the natural migration of aquatic life into and out of the water.</a:t>
            </a:r>
          </a:p>
          <a:p>
            <a:r>
              <a:rPr lang="en-US" dirty="0"/>
              <a:t>Overlay would discourage use of hardened seawalls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F5F114-2147-490C-BA93-608F8DC8D7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748" y="198999"/>
            <a:ext cx="4572000" cy="318008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CB950-3F79-499F-8AC8-801060B728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747" y="3595126"/>
            <a:ext cx="4572000" cy="295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96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8BB2E-4212-44FA-A188-1527AD4E5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Fertilizer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383EE-746A-43AF-81EB-5A6B6287F3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Overlay would limit the use of phosphorus-laden lawn fertilizers that accelerate lake eutrophication.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0EE3F8-EA14-42F6-9BE7-23813142E8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344" y="589846"/>
            <a:ext cx="3121431" cy="610908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0AD7F6-5EFA-4C3D-8308-CC00292BA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669" y="3541394"/>
            <a:ext cx="4372356" cy="311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98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5">
            <a:extLst>
              <a:ext uri="{FF2B5EF4-FFF2-40B4-BE49-F238E27FC236}">
                <a16:creationId xmlns:a16="http://schemas.microsoft.com/office/drawing/2014/main" id="{616E9717-7FF4-40E0-AA34-AAD1C3E30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638" y="2290116"/>
            <a:ext cx="6364396" cy="31910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BB71AEB-69BE-4486-A063-81E6C99CE04A}"/>
              </a:ext>
            </a:extLst>
          </p:cNvPr>
          <p:cNvGrpSpPr/>
          <p:nvPr/>
        </p:nvGrpSpPr>
        <p:grpSpPr>
          <a:xfrm>
            <a:off x="5404853" y="1805736"/>
            <a:ext cx="7026439" cy="3647529"/>
            <a:chOff x="5404853" y="1805736"/>
            <a:chExt cx="7026439" cy="364752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452189-255D-458C-AFD1-37FC31E6C4BF}"/>
                </a:ext>
              </a:extLst>
            </p:cNvPr>
            <p:cNvSpPr txBox="1"/>
            <p:nvPr/>
          </p:nvSpPr>
          <p:spPr>
            <a:xfrm>
              <a:off x="5814199" y="1832560"/>
              <a:ext cx="2459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Natural ground cover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DDE55D-6AAE-4ACD-AB5C-71B6C57A0CFB}"/>
                </a:ext>
              </a:extLst>
            </p:cNvPr>
            <p:cNvSpPr txBox="1"/>
            <p:nvPr/>
          </p:nvSpPr>
          <p:spPr>
            <a:xfrm>
              <a:off x="8962844" y="1805736"/>
              <a:ext cx="2870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75-100% paved surfaces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805A3B-AD2D-4E70-911F-D39FD5F66471}"/>
                </a:ext>
              </a:extLst>
            </p:cNvPr>
            <p:cNvSpPr txBox="1"/>
            <p:nvPr/>
          </p:nvSpPr>
          <p:spPr>
            <a:xfrm>
              <a:off x="7190741" y="2481868"/>
              <a:ext cx="12298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40%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evaporation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424D57-988C-4CC7-9C0D-6965FADDE581}"/>
                </a:ext>
              </a:extLst>
            </p:cNvPr>
            <p:cNvSpPr txBox="1"/>
            <p:nvPr/>
          </p:nvSpPr>
          <p:spPr>
            <a:xfrm>
              <a:off x="10021291" y="2484952"/>
              <a:ext cx="12298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30%</a:t>
              </a:r>
            </a:p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evaporation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9608C5-3536-4375-8B37-E24EEA07C53C}"/>
                </a:ext>
              </a:extLst>
            </p:cNvPr>
            <p:cNvSpPr txBox="1"/>
            <p:nvPr/>
          </p:nvSpPr>
          <p:spPr>
            <a:xfrm>
              <a:off x="5416498" y="3498156"/>
              <a:ext cx="12298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10%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runoff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C50AE4-4C6D-4F5E-8B49-A66467120B5E}"/>
                </a:ext>
              </a:extLst>
            </p:cNvPr>
            <p:cNvSpPr txBox="1"/>
            <p:nvPr/>
          </p:nvSpPr>
          <p:spPr>
            <a:xfrm>
              <a:off x="5404853" y="4714601"/>
              <a:ext cx="12298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25%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shallow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infiltration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81FF80-0EAD-4E82-94EB-930059B90AE3}"/>
                </a:ext>
              </a:extLst>
            </p:cNvPr>
            <p:cNvSpPr txBox="1"/>
            <p:nvPr/>
          </p:nvSpPr>
          <p:spPr>
            <a:xfrm>
              <a:off x="7272984" y="4714601"/>
              <a:ext cx="12298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25%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deep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infiltration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935C5D-CABA-4F7D-9676-B60283F8234D}"/>
                </a:ext>
              </a:extLst>
            </p:cNvPr>
            <p:cNvSpPr txBox="1"/>
            <p:nvPr/>
          </p:nvSpPr>
          <p:spPr>
            <a:xfrm>
              <a:off x="8791398" y="3498156"/>
              <a:ext cx="12298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55%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runoff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559A42-FBFE-4DBE-A522-9896E5751C76}"/>
                </a:ext>
              </a:extLst>
            </p:cNvPr>
            <p:cNvSpPr txBox="1"/>
            <p:nvPr/>
          </p:nvSpPr>
          <p:spPr>
            <a:xfrm>
              <a:off x="9546009" y="4565579"/>
              <a:ext cx="12298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10%</a:t>
              </a:r>
            </a:p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shallow</a:t>
              </a:r>
            </a:p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infiltration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E8CA8F-C6B7-4240-B38F-74AA1F0F80EB}"/>
                </a:ext>
              </a:extLst>
            </p:cNvPr>
            <p:cNvSpPr txBox="1"/>
            <p:nvPr/>
          </p:nvSpPr>
          <p:spPr>
            <a:xfrm>
              <a:off x="11201399" y="4565579"/>
              <a:ext cx="12298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5%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deep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infiltration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B82E4A-0148-41BD-8178-AABC3A9EB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59837" cy="1325563"/>
          </a:xfrm>
        </p:spPr>
        <p:txBody>
          <a:bodyPr>
            <a:normAutofit/>
          </a:bodyPr>
          <a:lstStyle/>
          <a:p>
            <a:r>
              <a:rPr lang="en-US" dirty="0"/>
              <a:t>Lot Coverage and Natural Vegetative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8BF4A-3055-4FBB-8022-194502F21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287140" cy="4351338"/>
          </a:xfrm>
        </p:spPr>
        <p:txBody>
          <a:bodyPr/>
          <a:lstStyle/>
          <a:p>
            <a:r>
              <a:rPr lang="en-US" dirty="0"/>
              <a:t>Limit impervious surfaces to 25% of lot area</a:t>
            </a:r>
          </a:p>
          <a:p>
            <a:r>
              <a:rPr lang="en-US" dirty="0"/>
              <a:t>Maintain 30% natural vegetative cover</a:t>
            </a:r>
          </a:p>
          <a:p>
            <a:r>
              <a:rPr lang="en-US" dirty="0"/>
              <a:t>Promote the natural infiltration and recharge of groundwater in the watershed.</a:t>
            </a:r>
          </a:p>
        </p:txBody>
      </p:sp>
    </p:spTree>
    <p:extLst>
      <p:ext uri="{BB962C8B-B14F-4D97-AF65-F5344CB8AC3E}">
        <p14:creationId xmlns:p14="http://schemas.microsoft.com/office/powerpoint/2010/main" val="1353491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5BACA-719C-4BAC-9CEA-2D4F87734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Glen Lake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19CB9-F859-4B26-8DB6-6E00C15D7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Lake Area: 4,870 Acres</a:t>
            </a:r>
          </a:p>
          <a:p>
            <a:r>
              <a:rPr lang="en-US" dirty="0">
                <a:solidFill>
                  <a:schemeClr val="tx1"/>
                </a:solidFill>
              </a:rPr>
              <a:t>Maximum Depth: 130 Feet</a:t>
            </a:r>
          </a:p>
          <a:p>
            <a:r>
              <a:rPr lang="en-US" dirty="0">
                <a:solidFill>
                  <a:schemeClr val="tx1"/>
                </a:solidFill>
              </a:rPr>
              <a:t>Average Depth: 68 Feet</a:t>
            </a:r>
          </a:p>
          <a:p>
            <a:r>
              <a:rPr lang="en-US" dirty="0">
                <a:solidFill>
                  <a:schemeClr val="tx1"/>
                </a:solidFill>
              </a:rPr>
              <a:t>Shoreline Length: 10.5 Miles</a:t>
            </a:r>
          </a:p>
          <a:p>
            <a:r>
              <a:rPr lang="en-US" dirty="0">
                <a:solidFill>
                  <a:schemeClr val="tx1"/>
                </a:solidFill>
              </a:rPr>
              <a:t>Water Residence Time: 8.5 years </a:t>
            </a:r>
          </a:p>
          <a:p>
            <a:r>
              <a:rPr lang="en-US" dirty="0">
                <a:solidFill>
                  <a:schemeClr val="tx1"/>
                </a:solidFill>
              </a:rPr>
              <a:t>Top 1% of lakes statewide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10C15C-1AC2-48B8-8934-A628CE86BB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1953" y="1825625"/>
            <a:ext cx="3842094" cy="4351338"/>
          </a:xfrm>
        </p:spPr>
      </p:pic>
    </p:spTree>
    <p:extLst>
      <p:ext uri="{BB962C8B-B14F-4D97-AF65-F5344CB8AC3E}">
        <p14:creationId xmlns:p14="http://schemas.microsoft.com/office/powerpoint/2010/main" val="717221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4DA4D-2CDC-45CD-BB80-073520D6C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Stormwater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67926-5264-4C01-91DC-907B8C2E7E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Low Impact Development (LID) practices that promote the infiltration of stormwater and minimize runoff</a:t>
            </a:r>
          </a:p>
          <a:p>
            <a:r>
              <a:rPr lang="en-US" dirty="0"/>
              <a:t>Manage stormwater where it falls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&#10;&#10;Description automatically generated">
            <a:extLst>
              <a:ext uri="{FF2B5EF4-FFF2-40B4-BE49-F238E27FC236}">
                <a16:creationId xmlns:a16="http://schemas.microsoft.com/office/drawing/2014/main" id="{DC45DC56-53DD-44F5-97B6-E239038CE8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375" y="2024109"/>
            <a:ext cx="5849896" cy="3548937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6230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D43FA-A887-4EA7-9A4E-460732E1E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Impact Development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CE9608-B257-4FCB-A5FC-66C722978335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219416" y="1384917"/>
            <a:ext cx="7208669" cy="528783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2107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4DA4D-2CDC-45CD-BB80-073520D6C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Impact Development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2ECB2A-7D45-4741-A5C1-9348BB10AA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451894"/>
            <a:ext cx="5181600" cy="30988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65CE07-C65F-47F0-9979-7D5B022794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81434" y="1848167"/>
            <a:ext cx="5057195" cy="4439965"/>
          </a:xfrm>
        </p:spPr>
      </p:pic>
    </p:spTree>
    <p:extLst>
      <p:ext uri="{BB962C8B-B14F-4D97-AF65-F5344CB8AC3E}">
        <p14:creationId xmlns:p14="http://schemas.microsoft.com/office/powerpoint/2010/main" val="574072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5CFBB-4635-432C-8218-F3D765BA1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Stormwater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01B52-72AC-484E-B681-44BFB7C221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County stormwater permit required before building permit is issued for… </a:t>
            </a:r>
          </a:p>
          <a:p>
            <a:r>
              <a:rPr lang="en-US" sz="2000" dirty="0"/>
              <a:t>Development within 500 feet of lake or stream </a:t>
            </a:r>
          </a:p>
          <a:p>
            <a:r>
              <a:rPr lang="en-US" sz="2000" dirty="0"/>
              <a:t>Earth changes of one acre or more</a:t>
            </a:r>
          </a:p>
          <a:p>
            <a:r>
              <a:rPr lang="en-US" sz="2000" dirty="0"/>
              <a:t>Subdivision development  </a:t>
            </a:r>
          </a:p>
          <a:p>
            <a:r>
              <a:rPr lang="en-US" sz="2000" dirty="0"/>
              <a:t>Site Condominium developments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2FD76D-6ACB-4581-96EE-A6C8174731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3671" y="1825624"/>
            <a:ext cx="4905680" cy="4244436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24468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E8D6B-8D3B-4BD1-A444-985EE0981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Steep Slopes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62287-861E-4479-9DC2-6C1AB315ED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Designate lands with slopes 12% or greater as environmentally sensitive, require  county stormwater permit.</a:t>
            </a:r>
          </a:p>
          <a:p>
            <a:r>
              <a:rPr lang="en-US" dirty="0"/>
              <a:t>40% natural vegetative cover</a:t>
            </a:r>
          </a:p>
          <a:p>
            <a:r>
              <a:rPr lang="en-US" dirty="0"/>
              <a:t>Preserve vegetation on hill tops and ridgelines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920FA1-05C5-4D7B-BB83-784AAB59CB07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176" y="657225"/>
            <a:ext cx="5471722" cy="59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33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2803A-C5EF-4C6A-A34C-DB428ACD7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Approvals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7942D-1EFB-43F1-855A-7166FC003F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Provide a process that ensures all development within the Glen Lake-Crystal River Watershed is reviewed to ensure full compliance with requirements of the overlay district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CAACD6-8E34-4559-ABFB-0B2EF0397D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70973" y="1825625"/>
            <a:ext cx="318405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11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8C650-01F6-4A84-B8DF-CD427E66C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577BA-BFA5-4293-BE81-A9DDF59B2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467853"/>
            <a:ext cx="5157787" cy="4721810"/>
          </a:xfrm>
        </p:spPr>
        <p:txBody>
          <a:bodyPr/>
          <a:lstStyle/>
          <a:p>
            <a:r>
              <a:rPr lang="en-US" dirty="0"/>
              <a:t>Information Dissemination </a:t>
            </a:r>
          </a:p>
          <a:p>
            <a:r>
              <a:rPr lang="en-US" dirty="0"/>
              <a:t>Community forums and feedback</a:t>
            </a:r>
          </a:p>
          <a:p>
            <a:r>
              <a:rPr lang="en-US" dirty="0"/>
              <a:t>Community Survey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3D3723-9B1D-4606-92FC-D28CB2B2E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0" dirty="0"/>
              <a:t>Acknowledgements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EDAA18-854A-4AB3-97A1-E20F75D4962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Glen Lake Association</a:t>
            </a:r>
          </a:p>
          <a:p>
            <a:r>
              <a:rPr lang="en-US" sz="2000" dirty="0"/>
              <a:t>Sarah </a:t>
            </a:r>
            <a:r>
              <a:rPr lang="en-US" sz="2000" dirty="0" err="1"/>
              <a:t>Litch</a:t>
            </a:r>
            <a:r>
              <a:rPr lang="en-US" sz="2000" dirty="0"/>
              <a:t> Memorial Fund</a:t>
            </a:r>
          </a:p>
          <a:p>
            <a:r>
              <a:rPr lang="en-US" sz="2000" dirty="0"/>
              <a:t>Rotary Charities</a:t>
            </a:r>
          </a:p>
          <a:p>
            <a:r>
              <a:rPr lang="en-US" sz="2000" dirty="0"/>
              <a:t>Grand Traverse Regional Community Foundation</a:t>
            </a:r>
          </a:p>
          <a:p>
            <a:r>
              <a:rPr lang="en-US" sz="2000" dirty="0"/>
              <a:t>Kasson Township</a:t>
            </a:r>
          </a:p>
          <a:p>
            <a:r>
              <a:rPr lang="en-US" sz="2000" dirty="0"/>
              <a:t>Empire Township</a:t>
            </a:r>
          </a:p>
          <a:p>
            <a:r>
              <a:rPr lang="en-US" sz="2000" dirty="0"/>
              <a:t>Glen Arbor Township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80A78D-84B4-4106-AE59-A0D3EB7E90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872" y="3935767"/>
            <a:ext cx="3574764" cy="237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45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42B27-A1B9-431A-A624-17B590FE4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224" y="365125"/>
            <a:ext cx="9934575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0B95A-EE36-41E9-9D65-E6B988B02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86325"/>
            <a:ext cx="10515600" cy="1876426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I believe we should not measure human progress solely on the basis of what we have built, but also on what we have preserved and protected.</a:t>
            </a:r>
          </a:p>
          <a:p>
            <a:pPr marL="0" indent="0" algn="r">
              <a:buNone/>
            </a:pPr>
            <a:r>
              <a:rPr lang="en-US" dirty="0"/>
              <a:t>Governor William Milliken (August 2000)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229D7-54B9-49CB-B85F-03DCA0928497}"/>
              </a:ext>
            </a:extLst>
          </p:cNvPr>
          <p:cNvSpPr txBox="1"/>
          <p:nvPr/>
        </p:nvSpPr>
        <p:spPr>
          <a:xfrm>
            <a:off x="76200" y="6516530"/>
            <a:ext cx="2390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Rob </a:t>
            </a:r>
            <a:r>
              <a:rPr lang="en-US" sz="1000" dirty="0" err="1">
                <a:solidFill>
                  <a:schemeClr val="bg1"/>
                </a:solidFill>
              </a:rPr>
              <a:t>Karner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8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4407F0F-30BF-4AAF-B401-0C54C3C679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779" y="1420426"/>
            <a:ext cx="5459767" cy="51401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65BACA-719C-4BAC-9CEA-2D4F87734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Glen Lake-Crystal River Watershed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19CB9-F859-4B26-8DB6-6E00C15D7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/>
              <a:t>Total Watershed Area</a:t>
            </a:r>
          </a:p>
          <a:p>
            <a:pPr lvl="1"/>
            <a:r>
              <a:rPr lang="en-US"/>
              <a:t>29,721 Acres</a:t>
            </a:r>
          </a:p>
          <a:p>
            <a:pPr lvl="1"/>
            <a:r>
              <a:rPr lang="en-US"/>
              <a:t>46 Square Miles</a:t>
            </a:r>
          </a:p>
          <a:p>
            <a:r>
              <a:rPr lang="en-US"/>
              <a:t>Lakes to Land Ratio: 1 to 3.6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26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101F6-1EDC-4E54-BDB5-462DBBAF6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Watershed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215AC-B5AD-450B-AC83-653EDE446B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Development concentrated around lakes</a:t>
            </a:r>
          </a:p>
          <a:p>
            <a:r>
              <a:rPr lang="en-US" dirty="0"/>
              <a:t>Largely forested</a:t>
            </a:r>
          </a:p>
          <a:p>
            <a:r>
              <a:rPr lang="en-US" dirty="0"/>
              <a:t>Steep slopes</a:t>
            </a:r>
          </a:p>
          <a:p>
            <a:r>
              <a:rPr lang="en-US" dirty="0"/>
              <a:t>Soils highly permeable</a:t>
            </a:r>
          </a:p>
          <a:p>
            <a:r>
              <a:rPr lang="en-US" dirty="0"/>
              <a:t>Groundwater fed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95796E9-6C40-47F9-A435-2961937DFC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160" y="1180730"/>
            <a:ext cx="5592933" cy="5450889"/>
          </a:xfrm>
        </p:spPr>
      </p:pic>
    </p:spTree>
    <p:extLst>
      <p:ext uri="{BB962C8B-B14F-4D97-AF65-F5344CB8AC3E}">
        <p14:creationId xmlns:p14="http://schemas.microsoft.com/office/powerpoint/2010/main" val="1320581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01A8C-675B-404D-9EAF-9B8B595E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Quality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7A2399-2EF8-440B-96DD-A1A2521F8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48" y="2081718"/>
            <a:ext cx="4572000" cy="256853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33BD98-A1F8-4714-9C8A-3B1CCDB87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192" y="3047999"/>
            <a:ext cx="4572000" cy="3158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376A29-19C4-4182-9949-5851BFDC5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617" y="4394775"/>
            <a:ext cx="4572000" cy="22686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9C48CA-7118-40B8-896B-856EA76512E3}"/>
              </a:ext>
            </a:extLst>
          </p:cNvPr>
          <p:cNvSpPr txBox="1"/>
          <p:nvPr/>
        </p:nvSpPr>
        <p:spPr>
          <a:xfrm>
            <a:off x="1581149" y="2252146"/>
            <a:ext cx="2990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Oligotrophic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B556F8-80AF-41AD-B65D-3EFF4F299010}"/>
              </a:ext>
            </a:extLst>
          </p:cNvPr>
          <p:cNvSpPr txBox="1"/>
          <p:nvPr/>
        </p:nvSpPr>
        <p:spPr>
          <a:xfrm>
            <a:off x="5025007" y="3429000"/>
            <a:ext cx="2990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Mesotrophic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CC18B4-1809-4F86-BEBC-4990DF5B6360}"/>
              </a:ext>
            </a:extLst>
          </p:cNvPr>
          <p:cNvSpPr txBox="1"/>
          <p:nvPr/>
        </p:nvSpPr>
        <p:spPr>
          <a:xfrm>
            <a:off x="8448674" y="4547671"/>
            <a:ext cx="2990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Eutrophic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7D3992-5E5A-44AA-AABE-CEC01D5F026B}"/>
              </a:ext>
            </a:extLst>
          </p:cNvPr>
          <p:cNvSpPr txBox="1"/>
          <p:nvPr/>
        </p:nvSpPr>
        <p:spPr>
          <a:xfrm>
            <a:off x="1491991" y="4343768"/>
            <a:ext cx="2990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Glen Lake</a:t>
            </a:r>
          </a:p>
        </p:txBody>
      </p:sp>
    </p:spTree>
    <p:extLst>
      <p:ext uri="{BB962C8B-B14F-4D97-AF65-F5344CB8AC3E}">
        <p14:creationId xmlns:p14="http://schemas.microsoft.com/office/powerpoint/2010/main" val="252408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34C-79EB-449E-A112-588CC1A38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and Dissolved Oxygen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12DE00-912C-4B7F-BBF6-F15750B23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Oligotrophic Lakes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043FD5-0402-4BD7-9DCC-3656F943B3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154" y="2621897"/>
            <a:ext cx="5461328" cy="2631232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F85948-DB11-4EFD-B17B-027347141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Eutrophic and Mesotrophic Lakes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1CE2B5D-1E38-45F9-AE92-2CD8B5055E9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2575240"/>
            <a:ext cx="5467788" cy="2631233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AB2DED-1AF2-4457-8C55-20D4389CCFDD}"/>
              </a:ext>
            </a:extLst>
          </p:cNvPr>
          <p:cNvSpPr txBox="1"/>
          <p:nvPr/>
        </p:nvSpPr>
        <p:spPr>
          <a:xfrm>
            <a:off x="795154" y="5467739"/>
            <a:ext cx="512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Abundant oxygen below thermocline in summer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44881-5776-438F-AFA8-1752F695D97D}"/>
              </a:ext>
            </a:extLst>
          </p:cNvPr>
          <p:cNvSpPr txBox="1"/>
          <p:nvPr/>
        </p:nvSpPr>
        <p:spPr>
          <a:xfrm>
            <a:off x="6096000" y="5441394"/>
            <a:ext cx="512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 or no oxygen below thermocline in summer</a:t>
            </a:r>
          </a:p>
        </p:txBody>
      </p:sp>
    </p:spTree>
    <p:extLst>
      <p:ext uri="{BB962C8B-B14F-4D97-AF65-F5344CB8AC3E}">
        <p14:creationId xmlns:p14="http://schemas.microsoft.com/office/powerpoint/2010/main" val="2568102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8CAB-456A-4C94-963E-B9BD29AA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Sensitivity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5D3BB-2537-48F0-921F-701E6FB4B7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EPA Clean Lakes Program Diagnostic/Feasibility Study (</a:t>
            </a:r>
            <a:r>
              <a:rPr lang="en-US" dirty="0" err="1"/>
              <a:t>Keilty</a:t>
            </a:r>
            <a:r>
              <a:rPr lang="en-US" dirty="0"/>
              <a:t> 1996)</a:t>
            </a:r>
          </a:p>
          <a:p>
            <a:r>
              <a:rPr lang="en-US" dirty="0"/>
              <a:t>Dissolved Oxygen: Deep-water “anoxia” and sediment phosphorus release</a:t>
            </a:r>
          </a:p>
          <a:p>
            <a:r>
              <a:rPr lang="en-US" dirty="0"/>
              <a:t>October 20, 2019: Complete anoxia at lake bottom!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4D9E33A-019F-4750-B731-06105B60E84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17092242"/>
              </p:ext>
            </p:extLst>
          </p:nvPr>
        </p:nvGraphicFramePr>
        <p:xfrm>
          <a:off x="6979132" y="56029"/>
          <a:ext cx="4023360" cy="6745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88853317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860429179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168390505"/>
                    </a:ext>
                  </a:extLst>
                </a:gridCol>
              </a:tblGrid>
              <a:tr h="283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Depth</a:t>
                      </a:r>
                    </a:p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(feet)</a:t>
                      </a:r>
                    </a:p>
                  </a:txBody>
                  <a:tcPr marL="12891" marR="12891" marT="128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Temperature</a:t>
                      </a:r>
                    </a:p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(˚F)</a:t>
                      </a:r>
                    </a:p>
                  </a:txBody>
                  <a:tcPr marL="12891" marR="12891" marT="128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Dissolved</a:t>
                      </a:r>
                    </a:p>
                    <a:p>
                      <a:pPr algn="ctr" fontAlgn="b"/>
                      <a:r>
                        <a:rPr lang="en-US" sz="1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Oxygen</a:t>
                      </a:r>
                    </a:p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(ppm)</a:t>
                      </a:r>
                    </a:p>
                  </a:txBody>
                  <a:tcPr marL="12891" marR="12891" marT="12891" marB="0" anchor="b"/>
                </a:tc>
                <a:extLst>
                  <a:ext uri="{0D108BD9-81ED-4DB2-BD59-A6C34878D82A}">
                    <a16:rowId xmlns:a16="http://schemas.microsoft.com/office/drawing/2014/main" val="1761940759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55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>
                          <a:effectLst/>
                        </a:rPr>
                        <a:t>11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869103579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3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55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>
                          <a:effectLst/>
                        </a:rPr>
                        <a:t>10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1791885980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10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55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>
                          <a:effectLst/>
                        </a:rPr>
                        <a:t>10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3715260940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13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55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>
                          <a:effectLst/>
                        </a:rPr>
                        <a:t>11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887249897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23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55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>
                          <a:effectLst/>
                        </a:rPr>
                        <a:t>10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1956446217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26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55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>
                          <a:effectLst/>
                        </a:rPr>
                        <a:t>10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2355149048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33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55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>
                          <a:effectLst/>
                        </a:rPr>
                        <a:t>10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2300153370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43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55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>
                          <a:effectLst/>
                        </a:rPr>
                        <a:t>10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935625884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49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55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>
                          <a:effectLst/>
                        </a:rPr>
                        <a:t>10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1717113853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56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55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>
                          <a:effectLst/>
                        </a:rPr>
                        <a:t>10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1098201029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62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55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>
                          <a:effectLst/>
                        </a:rPr>
                        <a:t>10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1691484233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69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55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10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1941797708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75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53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10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1716551716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82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48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11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1898717453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89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46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11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1041866609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95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44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10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2513452493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102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44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9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3247262830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108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43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8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3663537169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115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>
                          <a:effectLst/>
                        </a:rPr>
                        <a:t>42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2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2026723416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121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>
                          <a:effectLst/>
                        </a:rPr>
                        <a:t>42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51374608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128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42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u="none" strike="noStrike" dirty="0">
                          <a:effectLst/>
                        </a:rPr>
                        <a:t>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91" marR="502920" marT="12891" marB="0" anchor="b"/>
                </a:tc>
                <a:extLst>
                  <a:ext uri="{0D108BD9-81ED-4DB2-BD59-A6C34878D82A}">
                    <a16:rowId xmlns:a16="http://schemas.microsoft.com/office/drawing/2014/main" val="4210773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8933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B50A8-8D46-4281-9CF3-AFC32C37C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Lake Sensitivity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AC9F8B-5B4B-49F9-B166-6EF91EC2DB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Historical trends in water quality and erosion rates in Glen Lake (Fritz and Engstrom 1992)</a:t>
            </a:r>
          </a:p>
        </p:txBody>
      </p:sp>
      <p:pic>
        <p:nvPicPr>
          <p:cNvPr id="17" name="Content Placeholder 16" descr="An old photo of a tree&#10;&#10;Description automatically generated">
            <a:extLst>
              <a:ext uri="{FF2B5EF4-FFF2-40B4-BE49-F238E27FC236}">
                <a16:creationId xmlns:a16="http://schemas.microsoft.com/office/drawing/2014/main" id="{B62BA876-D9E9-4AA6-A4A1-45C0D389CD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949" y="1828402"/>
            <a:ext cx="5492548" cy="3276257"/>
          </a:xfrm>
        </p:spPr>
      </p:pic>
    </p:spTree>
    <p:extLst>
      <p:ext uri="{BB962C8B-B14F-4D97-AF65-F5344CB8AC3E}">
        <p14:creationId xmlns:p14="http://schemas.microsoft.com/office/powerpoint/2010/main" val="4028022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0932D-7D6C-4FC0-864D-639950CDD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Sensitivity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165C4-9118-4DF8-8F74-F2A566251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9866"/>
          </a:xfrm>
        </p:spPr>
        <p:txBody>
          <a:bodyPr/>
          <a:lstStyle/>
          <a:p>
            <a:r>
              <a:rPr lang="en-US" dirty="0"/>
              <a:t>Are oligotrophic lakes disappearing? (Stoddard et al. 2016)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510B16-8417-49B0-A378-A22E48B8C6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107" y="2485748"/>
            <a:ext cx="7940040" cy="447702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423008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</TotalTime>
  <Words>784</Words>
  <Application>Microsoft Office PowerPoint</Application>
  <PresentationFormat>Widescreen</PresentationFormat>
  <Paragraphs>236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Glen Lake-Crystal River Watershed Project:  A Long-Term Water Quality Protection Strategy</vt:lpstr>
      <vt:lpstr>Glen Lake</vt:lpstr>
      <vt:lpstr>Glen Lake-Crystal River Watershed</vt:lpstr>
      <vt:lpstr>Watershed Characteristics</vt:lpstr>
      <vt:lpstr>Water Quality</vt:lpstr>
      <vt:lpstr>Temperature and Dissolved Oxygen</vt:lpstr>
      <vt:lpstr>Lake Sensitivity</vt:lpstr>
      <vt:lpstr>Lake Sensitivity</vt:lpstr>
      <vt:lpstr>Lake Sensitivity</vt:lpstr>
      <vt:lpstr>Lake Sensitivity</vt:lpstr>
      <vt:lpstr>Glen Lake is …</vt:lpstr>
      <vt:lpstr>Planning and Zoning</vt:lpstr>
      <vt:lpstr>Zoning Overlay District</vt:lpstr>
      <vt:lpstr>Glen Lake–Crystal River Watershed Overlay District</vt:lpstr>
      <vt:lpstr>Shoreline Vegetative Buffer</vt:lpstr>
      <vt:lpstr>Shoreline Vegetative Buffer</vt:lpstr>
      <vt:lpstr>Seawalls</vt:lpstr>
      <vt:lpstr>Fertilizer Use</vt:lpstr>
      <vt:lpstr>Lot Coverage and Natural Vegetative Cover</vt:lpstr>
      <vt:lpstr>Stormwater Management</vt:lpstr>
      <vt:lpstr>Low Impact Development</vt:lpstr>
      <vt:lpstr>Low Impact Development</vt:lpstr>
      <vt:lpstr>Stormwater Management</vt:lpstr>
      <vt:lpstr>Steep Slopes </vt:lpstr>
      <vt:lpstr>Approvals</vt:lpstr>
      <vt:lpstr>What’s Next?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Glen Lake-Crystal River Watershed Protection Project:  A Basis and Framework for Water Quality Protection</dc:title>
  <dc:creator>Tony Groves</dc:creator>
  <cp:lastModifiedBy>Tony Groves</cp:lastModifiedBy>
  <cp:revision>157</cp:revision>
  <cp:lastPrinted>2019-11-11T17:36:14Z</cp:lastPrinted>
  <dcterms:created xsi:type="dcterms:W3CDTF">2019-05-30T16:31:32Z</dcterms:created>
  <dcterms:modified xsi:type="dcterms:W3CDTF">2020-01-13T13:57:21Z</dcterms:modified>
</cp:coreProperties>
</file>